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74"/>
  </p:notesMasterIdLst>
  <p:sldIdLst>
    <p:sldId id="451" r:id="rId2"/>
    <p:sldId id="269" r:id="rId3"/>
    <p:sldId id="313" r:id="rId4"/>
    <p:sldId id="270" r:id="rId5"/>
    <p:sldId id="258" r:id="rId6"/>
    <p:sldId id="261" r:id="rId7"/>
    <p:sldId id="259" r:id="rId8"/>
    <p:sldId id="314" r:id="rId9"/>
    <p:sldId id="262" r:id="rId10"/>
    <p:sldId id="271" r:id="rId11"/>
    <p:sldId id="299" r:id="rId12"/>
    <p:sldId id="263" r:id="rId13"/>
    <p:sldId id="264" r:id="rId14"/>
    <p:sldId id="272" r:id="rId15"/>
    <p:sldId id="315" r:id="rId16"/>
    <p:sldId id="265" r:id="rId17"/>
    <p:sldId id="273" r:id="rId18"/>
    <p:sldId id="274" r:id="rId19"/>
    <p:sldId id="276" r:id="rId20"/>
    <p:sldId id="300" r:id="rId21"/>
    <p:sldId id="266" r:id="rId22"/>
    <p:sldId id="277" r:id="rId23"/>
    <p:sldId id="278" r:id="rId24"/>
    <p:sldId id="279" r:id="rId25"/>
    <p:sldId id="280" r:id="rId26"/>
    <p:sldId id="281" r:id="rId27"/>
    <p:sldId id="282" r:id="rId28"/>
    <p:sldId id="267" r:id="rId29"/>
    <p:sldId id="283" r:id="rId30"/>
    <p:sldId id="284" r:id="rId31"/>
    <p:sldId id="285" r:id="rId32"/>
    <p:sldId id="286" r:id="rId33"/>
    <p:sldId id="287" r:id="rId34"/>
    <p:sldId id="288" r:id="rId35"/>
    <p:sldId id="316" r:id="rId36"/>
    <p:sldId id="268" r:id="rId37"/>
    <p:sldId id="289" r:id="rId38"/>
    <p:sldId id="290" r:id="rId39"/>
    <p:sldId id="26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1" r:id="rId49"/>
    <p:sldId id="302" r:id="rId50"/>
    <p:sldId id="317" r:id="rId51"/>
    <p:sldId id="318" r:id="rId52"/>
    <p:sldId id="304" r:id="rId53"/>
    <p:sldId id="319" r:id="rId54"/>
    <p:sldId id="320" r:id="rId55"/>
    <p:sldId id="321" r:id="rId56"/>
    <p:sldId id="324" r:id="rId57"/>
    <p:sldId id="322" r:id="rId58"/>
    <p:sldId id="325" r:id="rId59"/>
    <p:sldId id="323" r:id="rId60"/>
    <p:sldId id="307" r:id="rId61"/>
    <p:sldId id="326" r:id="rId62"/>
    <p:sldId id="308" r:id="rId63"/>
    <p:sldId id="309" r:id="rId64"/>
    <p:sldId id="327" r:id="rId65"/>
    <p:sldId id="329" r:id="rId66"/>
    <p:sldId id="330" r:id="rId67"/>
    <p:sldId id="331" r:id="rId68"/>
    <p:sldId id="332" r:id="rId69"/>
    <p:sldId id="311" r:id="rId70"/>
    <p:sldId id="312" r:id="rId71"/>
    <p:sldId id="333" r:id="rId72"/>
    <p:sldId id="334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1DD07"/>
    <a:srgbClr val="03D6E1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1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3.xml"/><Relationship Id="rId1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DF9C6601-6170-45F1-89C0-7C08873A84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FECB4BB-3FD1-4754-BAB3-7FEE2CE290D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4F1495EF-6488-4737-928F-325602FA4E3E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21734A18-AC11-4AAC-87EC-6C5B32D6E58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AC513391-3D10-470E-BE35-492F20D40B8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9DC8302C-1074-49DF-978A-FEEFAEA93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DDAABDB-61C3-47F2-AFA9-826F6D02A4B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16E9335-4983-4539-B01C-3990D052204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74A41E9-AD2B-44B1-A55A-5E7C4E1F3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74BA0D5-148B-48ED-ABF2-9C0E91095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47E34451-72F3-4377-BE88-EF72F3C2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48EBC9F-42FA-445D-81C7-F0AA27D96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438E64CF-791F-411D-B56F-12A6100C9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7DB156A-280D-4D27-85A7-C656476A0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BC4677F2-170F-4EB7-8F17-22B373F9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1F72EB3-1944-431B-B8AA-07321CEFB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C8CE252E-AD9B-47FF-B591-1441FE07B5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6162A3B-D93A-4456-98E4-F78B5303A3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7D20559-316F-4602-831D-10FCF07BBB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chemeClr val="bg2"/>
                </a:solidFill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E76AE3F-1A7A-416D-B59A-7658996AA9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EE100A9-7949-4928-B409-5A3235E101D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897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881B1-5A49-43E6-9890-145A1007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B7A37A-9BD0-4ECA-8524-C09B4592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64C0D5-53EF-4989-8B2D-1B511E2C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E8AF0D5-6014-4046-8AB7-512AA22B464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466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2463" y="228600"/>
            <a:ext cx="1952625" cy="590391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28600"/>
            <a:ext cx="5707063" cy="590391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D54B9-8052-4696-BC0C-9F625878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59B1E-B421-465F-923B-979419CF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12347D-1022-4816-B671-CC856EF2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2F65FB-CC31-44EB-B910-2B88A1662F9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445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D204DE-4D44-456D-80F2-30E04E79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8180E-0A36-4B94-819A-C30FF6E6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001246-6302-4A12-B879-72126DB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85C0F7-0C15-48B8-82E3-7E4B4279A87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843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9B85A4-8F8F-4135-95B5-FA9CAA44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6C69F4-C8F0-49AA-A65D-CC7C6A8F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6357E-A7CA-43A5-94D5-71C8300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43BC19-93CF-40F2-AFA9-3C5E54843E7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071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1066800"/>
            <a:ext cx="3810000" cy="5065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1066800"/>
            <a:ext cx="3810000" cy="5065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13EEAC-247A-4D78-8538-E4637B81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AF7479-987A-4047-8D79-E8FE803F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55817B-DD93-4019-A748-2853D1E0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72DBB9-C4EF-4771-97BB-BC185188177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09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3E0E534-7887-4D76-9E26-DAA2269C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F3EFBC0-7528-45AB-BBA3-04590EC1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0E21303-ABD5-4B69-B364-56DC881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A77E79-57C7-43B4-B066-64EF7265AFB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347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770D60-02EE-43A5-9669-F49CB39D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40EE41-45E0-4A78-A9B8-5EE79356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838565-A641-4CE0-AB50-F4F1B7D6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2B54AB-E78E-48AE-A4DE-248F14D93B9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312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85EC5F-3021-4A49-8BE4-91329659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49D74-5581-415F-BDB1-5325AF1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3E50E3-66E7-46A7-8899-171D8447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330353-4CF4-44A4-BB37-5720122036C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535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DA29D9-2D95-4535-A881-CBC27BCB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4E4C18-A31C-4EDA-897A-B2492753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759644-661C-4FBD-AD3A-2ED79D2A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7B451F-EB49-49FC-B976-FDF4DEBBEC1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023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86085D-4E45-4696-A357-551A6754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5B223E-805E-464F-8053-D2938333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zh-TW" altLang="en-US"/>
              <a:t>Internet Telephony</a:t>
            </a: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C2F560-1773-45CD-8A84-AEDACA81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9F848A-48F3-4B57-A32C-F902430C872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484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5F79CC3-9CD1-4E72-BF15-63437359A60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274638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D6C0E93-A80B-44EB-A9A4-D5423D39934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274638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93AE16A-46FD-4A4B-BB9B-654CF3A162D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696913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AE4FC51-6A89-494A-BB99-75821D741DD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696913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CB7162-B4D3-4252-8B0A-8F18FB9A89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623888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898EE74-6BEC-4F61-9120-0671B39438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166688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6DCA123-FFD9-41C3-B545-58D6BBBF50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9572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EF6A1B9E-7353-4C41-91D2-53E841E334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7793038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679173B-8B1E-4C2D-BEF7-18DFC76C0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066800"/>
            <a:ext cx="77724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4523" name="Rectangle 11">
            <a:extLst>
              <a:ext uri="{FF2B5EF4-FFF2-40B4-BE49-F238E27FC236}">
                <a16:creationId xmlns:a16="http://schemas.microsoft.com/office/drawing/2014/main" id="{CD92AD73-92D3-4ECE-86E4-732B4D7D0A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Tahoma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4525" name="Rectangle 13">
            <a:extLst>
              <a:ext uri="{FF2B5EF4-FFF2-40B4-BE49-F238E27FC236}">
                <a16:creationId xmlns:a16="http://schemas.microsoft.com/office/drawing/2014/main" id="{6C7DA140-FD60-43A7-A305-26A48BB75D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2B25B7BA-22C3-4A62-8AAE-8BDB28BAF31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7" name="Text Box 14">
            <a:extLst>
              <a:ext uri="{FF2B5EF4-FFF2-40B4-BE49-F238E27FC236}">
                <a16:creationId xmlns:a16="http://schemas.microsoft.com/office/drawing/2014/main" id="{3855DF34-9D91-49FC-9DA2-42BB64A135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43663" y="6508750"/>
            <a:ext cx="2019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200">
                <a:latin typeface="Arial" panose="020B0604020202020204" pitchFamily="34" charset="0"/>
              </a:rPr>
              <a:t>Registers and Counters</a:t>
            </a:r>
            <a:r>
              <a:rPr lang="zh-TW" altLang="en-US" sz="1200">
                <a:latin typeface="Arial" panose="020B0604020202020204" pitchFamily="34" charset="0"/>
              </a:rPr>
              <a:t>  </a:t>
            </a:r>
            <a:r>
              <a:rPr lang="en-US" altLang="zh-TW" sz="1200">
                <a:latin typeface="Arial" panose="020B0604020202020204" pitchFamily="34" charset="0"/>
              </a:rPr>
              <a:t>6-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標楷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  <a:cs typeface="標楷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  <a:cs typeface="標楷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  <a:cs typeface="標楷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  <a:cs typeface="標楷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標楷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標楷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標楷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  <a:cs typeface="標楷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  <a:cs typeface="標楷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D8E2A6C-9B6B-456A-881C-D53DAF48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B2ECFB76-AB4A-475F-B987-6078BE07A9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1" y="1189190"/>
            <a:ext cx="3426123" cy="920794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CEFD2652-9EA0-4E72-8135-F16B214F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2" y="2181113"/>
            <a:ext cx="7585957" cy="3624151"/>
          </a:xfrm>
        </p:spPr>
      </p:pic>
    </p:spTree>
    <p:extLst>
      <p:ext uri="{BB962C8B-B14F-4D97-AF65-F5344CB8AC3E}">
        <p14:creationId xmlns:p14="http://schemas.microsoft.com/office/powerpoint/2010/main" val="125507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5">
            <a:extLst>
              <a:ext uri="{FF2B5EF4-FFF2-40B4-BE49-F238E27FC236}">
                <a16:creationId xmlns:a16="http://schemas.microsoft.com/office/drawing/2014/main" id="{F19D868D-DBB0-45C3-9A04-571A2B54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C6022B-BE5C-48D0-88FD-AFB31FF004F6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5A88B8B-6AB9-4654-91B7-40BB8615C2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34950"/>
            <a:ext cx="7772400" cy="50657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/>
              <a:t>Example:  Serial transfer from reg A to reg B</a:t>
            </a:r>
          </a:p>
          <a:p>
            <a:pPr eaLnBrk="1" hangingPunct="1"/>
            <a:endParaRPr lang="zh-TW" altLang="en-US"/>
          </a:p>
        </p:txBody>
      </p:sp>
      <p:pic>
        <p:nvPicPr>
          <p:cNvPr id="22532" name="Picture 9">
            <a:extLst>
              <a:ext uri="{FF2B5EF4-FFF2-40B4-BE49-F238E27FC236}">
                <a16:creationId xmlns:a16="http://schemas.microsoft.com/office/drawing/2014/main" id="{CFAC56C4-25A5-4591-A0C4-C4044E23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81075"/>
            <a:ext cx="705485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5">
            <a:extLst>
              <a:ext uri="{FF2B5EF4-FFF2-40B4-BE49-F238E27FC236}">
                <a16:creationId xmlns:a16="http://schemas.microsoft.com/office/drawing/2014/main" id="{7172861A-A627-4066-AD16-C7330D2D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3194E7-B503-42FD-A408-3F1906E82486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E667124-0670-428F-A2A3-5B1B5DC6A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34950"/>
            <a:ext cx="7772400" cy="50657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/>
              <a:t>Example:  Serial transfer from reg A to reg B</a:t>
            </a:r>
          </a:p>
          <a:p>
            <a:pPr eaLnBrk="1" hangingPunct="1"/>
            <a:endParaRPr lang="zh-TW" altLang="en-US"/>
          </a:p>
        </p:txBody>
      </p:sp>
      <p:pic>
        <p:nvPicPr>
          <p:cNvPr id="23556" name="Picture 7">
            <a:extLst>
              <a:ext uri="{FF2B5EF4-FFF2-40B4-BE49-F238E27FC236}">
                <a16:creationId xmlns:a16="http://schemas.microsoft.com/office/drawing/2014/main" id="{96722332-3F85-482A-8F49-C9907B24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7431087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2E343F8-60D6-4C2C-BF0A-5D946C45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/>
          <a:stretch>
            <a:fillRect/>
          </a:stretch>
        </p:blipFill>
        <p:spPr bwMode="auto">
          <a:xfrm>
            <a:off x="1619250" y="1028700"/>
            <a:ext cx="6567488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投影片編號版面配置區 5">
            <a:extLst>
              <a:ext uri="{FF2B5EF4-FFF2-40B4-BE49-F238E27FC236}">
                <a16:creationId xmlns:a16="http://schemas.microsoft.com/office/drawing/2014/main" id="{3581B933-A11D-475B-8EDF-A761360A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0D7627-9583-411F-9B2D-DC7EC964535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0FCCC71D-136B-4DE8-9475-C7AF06153F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Serial addition using D flip-flops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E2ED293C-ACF8-414F-A2E6-F5FB79252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06057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0101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4B7FBD8C-050E-4708-A164-3FA2AF493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53536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0011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BF73AEBD-426E-44A8-87BD-04ABC0BE9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17827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4FABAE9A-697F-405C-9206-724AA9D8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19722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05481" name="Text Box 9">
            <a:extLst>
              <a:ext uri="{FF2B5EF4-FFF2-40B4-BE49-F238E27FC236}">
                <a16:creationId xmlns:a16="http://schemas.microsoft.com/office/drawing/2014/main" id="{ACB0DB25-DB88-4B50-87CD-3BD0D2F53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314007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0732EEED-A275-49C4-B1B6-7E13B99A0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1866900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05483" name="Text Box 11">
            <a:extLst>
              <a:ext uri="{FF2B5EF4-FFF2-40B4-BE49-F238E27FC236}">
                <a16:creationId xmlns:a16="http://schemas.microsoft.com/office/drawing/2014/main" id="{3381A856-A945-4021-B7E6-E6B26D4F5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27479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05484" name="Text Box 12">
            <a:extLst>
              <a:ext uri="{FF2B5EF4-FFF2-40B4-BE49-F238E27FC236}">
                <a16:creationId xmlns:a16="http://schemas.microsoft.com/office/drawing/2014/main" id="{EE1D8DEA-0446-4298-9661-01A3EC675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30346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1010</a:t>
            </a: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1FD26A44-A671-4981-AB7D-7D14DD744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854450"/>
            <a:ext cx="668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?001</a:t>
            </a:r>
          </a:p>
        </p:txBody>
      </p:sp>
      <p:sp>
        <p:nvSpPr>
          <p:cNvPr id="105486" name="Text Box 14">
            <a:extLst>
              <a:ext uri="{FF2B5EF4-FFF2-40B4-BE49-F238E27FC236}">
                <a16:creationId xmlns:a16="http://schemas.microsoft.com/office/drawing/2014/main" id="{484C7F22-440A-4F8E-AE49-04CB55DD0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329247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05487" name="Text Box 15">
            <a:extLst>
              <a:ext uri="{FF2B5EF4-FFF2-40B4-BE49-F238E27FC236}">
                <a16:creationId xmlns:a16="http://schemas.microsoft.com/office/drawing/2014/main" id="{D7E93153-A3A4-47B4-A7E3-DB18BAA3E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3" y="20193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301E3EF5-7624-4EA3-B24C-713C7BC72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5" y="3062288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05489" name="Text Box 17">
            <a:extLst>
              <a:ext uri="{FF2B5EF4-FFF2-40B4-BE49-F238E27FC236}">
                <a16:creationId xmlns:a16="http://schemas.microsoft.com/office/drawing/2014/main" id="{DCA01845-6B62-400E-AD10-404D6CB1B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19351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05490" name="Text Box 18">
            <a:extLst>
              <a:ext uri="{FF2B5EF4-FFF2-40B4-BE49-F238E27FC236}">
                <a16:creationId xmlns:a16="http://schemas.microsoft.com/office/drawing/2014/main" id="{A216286A-3396-4406-B9E6-0B8A3A149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334962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8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pic>
        <p:nvPicPr>
          <p:cNvPr id="24595" name="Picture 3">
            <a:extLst>
              <a:ext uri="{FF2B5EF4-FFF2-40B4-BE49-F238E27FC236}">
                <a16:creationId xmlns:a16="http://schemas.microsoft.com/office/drawing/2014/main" id="{1787675B-0173-484F-910C-88EBF830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876925"/>
            <a:ext cx="135731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 advAuto="0"/>
      <p:bldP spid="105477" grpId="0" autoUpdateAnimBg="0"/>
      <p:bldP spid="105478" grpId="0" autoUpdateAnimBg="0"/>
      <p:bldP spid="105479" grpId="0" autoUpdateAnimBg="0"/>
      <p:bldP spid="105480" grpId="0" autoUpdateAnimBg="0"/>
      <p:bldP spid="105481" grpId="0" autoUpdateAnimBg="0"/>
      <p:bldP spid="105482" grpId="0" autoUpdateAnimBg="0"/>
      <p:bldP spid="105483" grpId="0" autoUpdateAnimBg="0"/>
      <p:bldP spid="105484" grpId="0" autoUpdateAnimBg="0"/>
      <p:bldP spid="105485" grpId="0" autoUpdateAnimBg="0"/>
      <p:bldP spid="105486" grpId="0" autoUpdateAnimBg="0"/>
      <p:bldP spid="105487" grpId="0" autoUpdateAnimBg="0"/>
      <p:bldP spid="105488" grpId="0" autoUpdateAnimBg="0"/>
      <p:bldP spid="105489" grpId="0" autoUpdateAnimBg="0"/>
      <p:bldP spid="10549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投影片編號版面配置區 5">
            <a:extLst>
              <a:ext uri="{FF2B5EF4-FFF2-40B4-BE49-F238E27FC236}">
                <a16:creationId xmlns:a16="http://schemas.microsoft.com/office/drawing/2014/main" id="{92191E13-F68F-408C-A609-8AB567C1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A704AA-033D-4F1E-97D1-ACB4470731CC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971E29C-4F6F-4577-80F7-82B3E3F00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04813"/>
            <a:ext cx="7772400" cy="5995987"/>
          </a:xfrm>
        </p:spPr>
        <p:txBody>
          <a:bodyPr/>
          <a:lstStyle/>
          <a:p>
            <a:pPr eaLnBrk="1" hangingPunct="1"/>
            <a:r>
              <a:rPr lang="en-US" altLang="zh-TW"/>
              <a:t>Serial adder using JK flip-flops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/>
              <a:t>	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TW" i="1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i="1"/>
              <a:t>   J</a:t>
            </a:r>
            <a:r>
              <a:rPr lang="en-US" altLang="zh-TW" i="1" baseline="-25000"/>
              <a:t>Q</a:t>
            </a:r>
            <a:r>
              <a:rPr lang="en-US" altLang="zh-TW"/>
              <a:t>  =  </a:t>
            </a:r>
            <a:r>
              <a:rPr lang="en-US" altLang="zh-TW" i="1"/>
              <a:t>x y</a:t>
            </a:r>
            <a:endParaRPr lang="en-US" altLang="zh-TW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i="1"/>
              <a:t>	K</a:t>
            </a:r>
            <a:r>
              <a:rPr lang="en-US" altLang="zh-TW" i="1" baseline="-25000"/>
              <a:t>Q</a:t>
            </a:r>
            <a:r>
              <a:rPr lang="en-US" altLang="zh-TW"/>
              <a:t>  = </a:t>
            </a:r>
            <a:r>
              <a:rPr lang="en-US" altLang="zh-TW" i="1"/>
              <a:t>x</a:t>
            </a:r>
            <a:r>
              <a:rPr lang="en-US" altLang="zh-TW">
                <a:sym typeface="Symbol" panose="05050102010706020507" pitchFamily="18" charset="2"/>
              </a:rPr>
              <a:t> </a:t>
            </a:r>
            <a:r>
              <a:rPr lang="en-US" altLang="zh-TW" i="1">
                <a:sym typeface="Symbol" panose="05050102010706020507" pitchFamily="18" charset="2"/>
              </a:rPr>
              <a:t>y</a:t>
            </a:r>
            <a:r>
              <a:rPr lang="en-US" altLang="zh-TW">
                <a:sym typeface="Symbol" panose="05050102010706020507" pitchFamily="18" charset="2"/>
              </a:rPr>
              <a:t> </a:t>
            </a:r>
            <a:r>
              <a:rPr lang="en-US" altLang="zh-TW" i="1">
                <a:sym typeface="Symbol" panose="05050102010706020507" pitchFamily="18" charset="2"/>
              </a:rPr>
              <a:t>=</a:t>
            </a:r>
            <a:r>
              <a:rPr lang="en-US" altLang="zh-TW">
                <a:sym typeface="Symbol" panose="05050102010706020507" pitchFamily="18" charset="2"/>
              </a:rPr>
              <a:t> (</a:t>
            </a:r>
            <a:r>
              <a:rPr lang="en-US" altLang="zh-TW" i="1">
                <a:sym typeface="Symbol" panose="05050102010706020507" pitchFamily="18" charset="2"/>
              </a:rPr>
              <a:t>x + y</a:t>
            </a:r>
            <a:r>
              <a:rPr lang="en-US" altLang="zh-TW">
                <a:sym typeface="Symbol" panose="05050102010706020507" pitchFamily="18" charset="2"/>
              </a:rPr>
              <a:t>)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i="1">
                <a:sym typeface="Symbol" panose="05050102010706020507" pitchFamily="18" charset="2"/>
              </a:rPr>
              <a:t>	S</a:t>
            </a:r>
            <a:r>
              <a:rPr lang="en-US" altLang="zh-TW">
                <a:sym typeface="Symbol" panose="05050102010706020507" pitchFamily="18" charset="2"/>
              </a:rPr>
              <a:t>   = </a:t>
            </a:r>
            <a:r>
              <a:rPr lang="en-US" altLang="zh-TW" i="1">
                <a:sym typeface="Symbol" panose="05050102010706020507" pitchFamily="18" charset="2"/>
              </a:rPr>
              <a:t>x </a:t>
            </a:r>
            <a:r>
              <a:rPr lang="en-US" altLang="zh-TW">
                <a:sym typeface="Symbol" panose="05050102010706020507" pitchFamily="18" charset="2"/>
              </a:rPr>
              <a:t> </a:t>
            </a:r>
            <a:r>
              <a:rPr lang="en-US" altLang="zh-TW" i="1">
                <a:sym typeface="Symbol" panose="05050102010706020507" pitchFamily="18" charset="2"/>
              </a:rPr>
              <a:t>y </a:t>
            </a:r>
            <a:r>
              <a:rPr lang="en-US" altLang="zh-TW">
                <a:sym typeface="Symbol" panose="05050102010706020507" pitchFamily="18" charset="2"/>
              </a:rPr>
              <a:t> </a:t>
            </a:r>
            <a:r>
              <a:rPr lang="en-US" altLang="zh-TW" i="1">
                <a:sym typeface="Symbol" panose="05050102010706020507" pitchFamily="18" charset="2"/>
              </a:rPr>
              <a:t>Q</a:t>
            </a:r>
            <a:endParaRPr lang="en-US" altLang="zh-TW" baseline="-25000"/>
          </a:p>
          <a:p>
            <a:pPr lvl="1" eaLnBrk="1" hangingPunct="1"/>
            <a:endParaRPr lang="en-US" altLang="zh-TW"/>
          </a:p>
        </p:txBody>
      </p:sp>
      <p:pic>
        <p:nvPicPr>
          <p:cNvPr id="25604" name="Picture 6">
            <a:extLst>
              <a:ext uri="{FF2B5EF4-FFF2-40B4-BE49-F238E27FC236}">
                <a16:creationId xmlns:a16="http://schemas.microsoft.com/office/drawing/2014/main" id="{CE481AAF-4A24-49DC-89B0-ADBD5FBB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7788"/>
            <a:ext cx="8829675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037">
            <a:extLst>
              <a:ext uri="{FF2B5EF4-FFF2-40B4-BE49-F238E27FC236}">
                <a16:creationId xmlns:a16="http://schemas.microsoft.com/office/drawing/2014/main" id="{ACE013F6-0E49-42AD-894F-A8FE15D2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62125"/>
            <a:ext cx="83534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投影片編號版面配置區 5">
            <a:extLst>
              <a:ext uri="{FF2B5EF4-FFF2-40B4-BE49-F238E27FC236}">
                <a16:creationId xmlns:a16="http://schemas.microsoft.com/office/drawing/2014/main" id="{178D39F7-F9C8-4ED5-BE7E-51460311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2F91FC-057D-4499-8AD2-4784390671DB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9C9A073-3C34-42B5-B179-7DE8AE8DD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15888"/>
            <a:ext cx="7772400" cy="5129212"/>
          </a:xfrm>
        </p:spPr>
        <p:txBody>
          <a:bodyPr/>
          <a:lstStyle/>
          <a:p>
            <a:pPr lvl="1" eaLnBrk="1" hangingPunct="1"/>
            <a:r>
              <a:rPr lang="en-US" altLang="zh-TW"/>
              <a:t>Circuit diagram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i="1"/>
              <a:t>J</a:t>
            </a:r>
            <a:r>
              <a:rPr lang="en-US" altLang="zh-TW" i="1" baseline="-25000"/>
              <a:t>Q</a:t>
            </a:r>
            <a:r>
              <a:rPr lang="en-US" altLang="zh-TW"/>
              <a:t>  =  </a:t>
            </a:r>
            <a:r>
              <a:rPr lang="en-US" altLang="zh-TW" i="1"/>
              <a:t>x y</a:t>
            </a:r>
            <a:endParaRPr lang="en-US" altLang="zh-TW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i="1"/>
              <a:t>K</a:t>
            </a:r>
            <a:r>
              <a:rPr lang="en-US" altLang="zh-TW" i="1" baseline="-25000"/>
              <a:t>Q </a:t>
            </a:r>
            <a:r>
              <a:rPr lang="en-US" altLang="zh-TW"/>
              <a:t> = </a:t>
            </a:r>
            <a:r>
              <a:rPr lang="en-US" altLang="zh-TW" i="1"/>
              <a:t>x</a:t>
            </a:r>
            <a:r>
              <a:rPr lang="en-US" altLang="zh-TW">
                <a:sym typeface="Symbol" panose="05050102010706020507" pitchFamily="18" charset="2"/>
              </a:rPr>
              <a:t> </a:t>
            </a:r>
            <a:r>
              <a:rPr lang="en-US" altLang="zh-TW" i="1">
                <a:sym typeface="Symbol" panose="05050102010706020507" pitchFamily="18" charset="2"/>
              </a:rPr>
              <a:t>y</a:t>
            </a:r>
            <a:r>
              <a:rPr lang="en-US" altLang="zh-TW">
                <a:sym typeface="Symbol" panose="05050102010706020507" pitchFamily="18" charset="2"/>
              </a:rPr>
              <a:t> </a:t>
            </a:r>
            <a:r>
              <a:rPr lang="en-US" altLang="zh-TW" i="1">
                <a:sym typeface="Symbol" panose="05050102010706020507" pitchFamily="18" charset="2"/>
              </a:rPr>
              <a:t>=</a:t>
            </a:r>
            <a:r>
              <a:rPr lang="en-US" altLang="zh-TW">
                <a:sym typeface="Symbol" panose="05050102010706020507" pitchFamily="18" charset="2"/>
              </a:rPr>
              <a:t> (</a:t>
            </a:r>
            <a:r>
              <a:rPr lang="en-US" altLang="zh-TW" i="1">
                <a:sym typeface="Symbol" panose="05050102010706020507" pitchFamily="18" charset="2"/>
              </a:rPr>
              <a:t>x + y</a:t>
            </a:r>
            <a:r>
              <a:rPr lang="en-US" altLang="zh-TW">
                <a:sym typeface="Symbol" panose="05050102010706020507" pitchFamily="18" charset="2"/>
              </a:rPr>
              <a:t>)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i="1">
                <a:sym typeface="Symbol" panose="05050102010706020507" pitchFamily="18" charset="2"/>
              </a:rPr>
              <a:t> S</a:t>
            </a:r>
            <a:r>
              <a:rPr lang="en-US" altLang="zh-TW">
                <a:sym typeface="Symbol" panose="05050102010706020507" pitchFamily="18" charset="2"/>
              </a:rPr>
              <a:t>   = </a:t>
            </a:r>
            <a:r>
              <a:rPr lang="en-US" altLang="zh-TW" i="1">
                <a:sym typeface="Symbol" panose="05050102010706020507" pitchFamily="18" charset="2"/>
              </a:rPr>
              <a:t>x </a:t>
            </a:r>
            <a:r>
              <a:rPr lang="en-US" altLang="zh-TW">
                <a:sym typeface="Symbol" panose="05050102010706020507" pitchFamily="18" charset="2"/>
              </a:rPr>
              <a:t> </a:t>
            </a:r>
            <a:r>
              <a:rPr lang="en-US" altLang="zh-TW" i="1">
                <a:sym typeface="Symbol" panose="05050102010706020507" pitchFamily="18" charset="2"/>
              </a:rPr>
              <a:t>y </a:t>
            </a:r>
            <a:r>
              <a:rPr lang="en-US" altLang="zh-TW">
                <a:sym typeface="Symbol" panose="05050102010706020507" pitchFamily="18" charset="2"/>
              </a:rPr>
              <a:t> </a:t>
            </a:r>
            <a:r>
              <a:rPr lang="en-US" altLang="zh-TW" i="1">
                <a:sym typeface="Symbol" panose="05050102010706020507" pitchFamily="18" charset="2"/>
              </a:rPr>
              <a:t>Q</a:t>
            </a:r>
            <a:endParaRPr lang="en-US" altLang="zh-TW" baseline="-25000"/>
          </a:p>
          <a:p>
            <a:pPr eaLnBrk="1" hangingPunct="1"/>
            <a:endParaRPr lang="zh-TW" altLang="en-US"/>
          </a:p>
        </p:txBody>
      </p:sp>
      <p:sp>
        <p:nvSpPr>
          <p:cNvPr id="26629" name="Text Box 7">
            <a:extLst>
              <a:ext uri="{FF2B5EF4-FFF2-40B4-BE49-F238E27FC236}">
                <a16:creationId xmlns:a16="http://schemas.microsoft.com/office/drawing/2014/main" id="{20197F40-C763-4307-93FE-A33D8BF65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4005263"/>
            <a:ext cx="3762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</a:t>
            </a:r>
            <a:r>
              <a:rPr lang="en-US" altLang="zh-TW" sz="20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i</a:t>
            </a:r>
            <a:endParaRPr lang="en-US" altLang="zh-TW" sz="2400" baseline="-250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757B435A-79F3-4222-8A42-49196654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27651" name="投影片編號版面配置區 3">
            <a:extLst>
              <a:ext uri="{FF2B5EF4-FFF2-40B4-BE49-F238E27FC236}">
                <a16:creationId xmlns:a16="http://schemas.microsoft.com/office/drawing/2014/main" id="{272CAA4B-696C-46EF-B480-19B443D3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040435-D787-4DB2-8C44-9F52316363A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7652" name="文字方塊 1">
            <a:extLst>
              <a:ext uri="{FF2B5EF4-FFF2-40B4-BE49-F238E27FC236}">
                <a16:creationId xmlns:a16="http://schemas.microsoft.com/office/drawing/2014/main" id="{6BED473E-52C4-4F64-A230-76D503257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41438"/>
            <a:ext cx="7885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Practice Exercise 6.2 </a:t>
            </a: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Explain why a serial adder is a sequential circuit.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Answer: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The circuit uses a flip-flop.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5">
            <a:extLst>
              <a:ext uri="{FF2B5EF4-FFF2-40B4-BE49-F238E27FC236}">
                <a16:creationId xmlns:a16="http://schemas.microsoft.com/office/drawing/2014/main" id="{26FC8140-10E1-4776-8C94-00C0D457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221FB9-D630-4441-A3F4-DFA423EA5EBA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CDE5587-F8DF-47D4-95DA-2101A18AB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FEB590E-6D8D-486C-B621-ED96575A9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Universal Shift Register</a:t>
            </a:r>
          </a:p>
          <a:p>
            <a:pPr lvl="1" eaLnBrk="1" hangingPunct="1"/>
            <a:r>
              <a:rPr lang="en-US" altLang="zh-TW"/>
              <a:t>Unidirectional shift register</a:t>
            </a:r>
          </a:p>
          <a:p>
            <a:pPr lvl="1" eaLnBrk="1" hangingPunct="1"/>
            <a:r>
              <a:rPr lang="en-US" altLang="zh-TW"/>
              <a:t>Bidirectional shift register</a:t>
            </a:r>
          </a:p>
          <a:p>
            <a:pPr lvl="1" eaLnBrk="1" hangingPunct="1"/>
            <a:r>
              <a:rPr lang="en-US" altLang="zh-TW"/>
              <a:t>Universal shift register:</a:t>
            </a:r>
          </a:p>
          <a:p>
            <a:pPr lvl="2" eaLnBrk="1" hangingPunct="1"/>
            <a:r>
              <a:rPr lang="en-US" altLang="zh-TW"/>
              <a:t>has both direction shifts &amp; parallel load/out capabilities</a:t>
            </a:r>
          </a:p>
          <a:p>
            <a:pPr lvl="1" eaLnBrk="1" hangingPunct="1"/>
            <a:endParaRPr lang="en-US" altLang="zh-TW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編號版面配置區 5">
            <a:extLst>
              <a:ext uri="{FF2B5EF4-FFF2-40B4-BE49-F238E27FC236}">
                <a16:creationId xmlns:a16="http://schemas.microsoft.com/office/drawing/2014/main" id="{0FED7293-8600-4712-AD60-BF80E883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6A2788-E53F-4051-8BFC-777FDF15F2E4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9582961B-C6C2-4A53-B992-ED3C79443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430B416D-157E-4BB4-A94E-624454950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0668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TW" sz="2400"/>
              <a:t>Capability of a universal shift register: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/>
              <a:t>A </a:t>
            </a:r>
            <a:r>
              <a:rPr lang="en-US" altLang="zh-TW" sz="2000" i="1">
                <a:solidFill>
                  <a:schemeClr val="hlink"/>
                </a:solidFill>
              </a:rPr>
              <a:t>clear</a:t>
            </a:r>
            <a:r>
              <a:rPr lang="en-US" altLang="zh-TW" sz="2000"/>
              <a:t> control to clear the register to 0.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/>
              <a:t>A </a:t>
            </a:r>
            <a:r>
              <a:rPr lang="en-US" altLang="zh-TW" sz="2000" i="1">
                <a:solidFill>
                  <a:schemeClr val="hlink"/>
                </a:solidFill>
              </a:rPr>
              <a:t>clock</a:t>
            </a:r>
            <a:r>
              <a:rPr lang="en-US" altLang="zh-TW" sz="2000"/>
              <a:t> input to synchronize the operations.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/>
              <a:t>A </a:t>
            </a:r>
            <a:r>
              <a:rPr lang="en-US" altLang="zh-TW" sz="2000" i="1">
                <a:solidFill>
                  <a:schemeClr val="hlink"/>
                </a:solidFill>
              </a:rPr>
              <a:t>shift-right</a:t>
            </a:r>
            <a:r>
              <a:rPr lang="en-US" altLang="zh-TW" sz="2000"/>
              <a:t> control to enable the shift right operation and the </a:t>
            </a:r>
            <a:r>
              <a:rPr lang="en-US" altLang="zh-TW" sz="2000" i="1">
                <a:solidFill>
                  <a:schemeClr val="hlink"/>
                </a:solidFill>
              </a:rPr>
              <a:t>serial input</a:t>
            </a:r>
            <a:r>
              <a:rPr lang="en-US" altLang="zh-TW" sz="2000"/>
              <a:t> and </a:t>
            </a:r>
            <a:r>
              <a:rPr lang="en-US" altLang="zh-TW" sz="2000" i="1">
                <a:solidFill>
                  <a:schemeClr val="hlink"/>
                </a:solidFill>
              </a:rPr>
              <a:t>output</a:t>
            </a:r>
            <a:r>
              <a:rPr lang="en-US" altLang="zh-TW" sz="2000"/>
              <a:t> lines associated w/ the shift right.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/>
              <a:t>A </a:t>
            </a:r>
            <a:r>
              <a:rPr lang="en-US" altLang="zh-TW" sz="2000" i="1">
                <a:solidFill>
                  <a:schemeClr val="hlink"/>
                </a:solidFill>
              </a:rPr>
              <a:t>shift-left</a:t>
            </a:r>
            <a:r>
              <a:rPr lang="en-US" altLang="zh-TW" sz="2000"/>
              <a:t> control to enable the shift left operation and the </a:t>
            </a:r>
            <a:r>
              <a:rPr lang="en-US" altLang="zh-TW" sz="2000" i="1">
                <a:solidFill>
                  <a:schemeClr val="hlink"/>
                </a:solidFill>
              </a:rPr>
              <a:t>serial input</a:t>
            </a:r>
            <a:r>
              <a:rPr lang="en-US" altLang="zh-TW" sz="2000"/>
              <a:t> and </a:t>
            </a:r>
            <a:r>
              <a:rPr lang="en-US" altLang="zh-TW" sz="2000" i="1">
                <a:solidFill>
                  <a:schemeClr val="hlink"/>
                </a:solidFill>
              </a:rPr>
              <a:t>output</a:t>
            </a:r>
            <a:r>
              <a:rPr lang="en-US" altLang="zh-TW" sz="2000"/>
              <a:t> lines associated w/ the shift left.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/>
              <a:t>A </a:t>
            </a:r>
            <a:r>
              <a:rPr lang="en-US" altLang="zh-TW" sz="2000" i="1">
                <a:solidFill>
                  <a:schemeClr val="hlink"/>
                </a:solidFill>
              </a:rPr>
              <a:t>parallel-load</a:t>
            </a:r>
            <a:r>
              <a:rPr lang="en-US" altLang="zh-TW" sz="2000"/>
              <a:t> control to enable a parallel transfer and the </a:t>
            </a:r>
            <a:r>
              <a:rPr lang="en-US" altLang="zh-TW" sz="2000" i="1"/>
              <a:t>n</a:t>
            </a:r>
            <a:r>
              <a:rPr lang="en-US" altLang="zh-TW" sz="2000"/>
              <a:t> </a:t>
            </a:r>
            <a:r>
              <a:rPr lang="en-US" altLang="zh-TW" sz="2000" i="1">
                <a:solidFill>
                  <a:schemeClr val="hlink"/>
                </a:solidFill>
              </a:rPr>
              <a:t>parallel input</a:t>
            </a:r>
            <a:r>
              <a:rPr lang="en-US" altLang="zh-TW" sz="2000"/>
              <a:t> lines associated w/ the parallel transfer.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 i="1"/>
              <a:t>n</a:t>
            </a:r>
            <a:r>
              <a:rPr lang="en-US" altLang="zh-TW" sz="2000"/>
              <a:t> </a:t>
            </a:r>
            <a:r>
              <a:rPr lang="en-US" altLang="zh-TW" sz="2000" i="1">
                <a:solidFill>
                  <a:schemeClr val="hlink"/>
                </a:solidFill>
              </a:rPr>
              <a:t>parallel output</a:t>
            </a:r>
            <a:r>
              <a:rPr lang="en-US" altLang="zh-TW" sz="2000"/>
              <a:t> lines.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000"/>
              <a:t>A control state that leaves the information in the register unchanged in the presence of the clock.</a:t>
            </a:r>
            <a:endParaRPr lang="zh-TW" alt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編號版面配置區 5">
            <a:extLst>
              <a:ext uri="{FF2B5EF4-FFF2-40B4-BE49-F238E27FC236}">
                <a16:creationId xmlns:a16="http://schemas.microsoft.com/office/drawing/2014/main" id="{B12FC0CC-B5CC-4E77-8BED-2DA372D6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646671-A3F2-4C4E-809F-B95F3E262A71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9640F8B-5B15-47FB-8D07-C05EC2832B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3375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Example:  4-bit universal shift register</a:t>
            </a:r>
            <a:endParaRPr lang="zh-TW" altLang="en-US"/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D9FC1622-B112-4CC5-A308-E9CE8924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268413"/>
            <a:ext cx="6238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>
            <a:extLst>
              <a:ext uri="{FF2B5EF4-FFF2-40B4-BE49-F238E27FC236}">
                <a16:creationId xmlns:a16="http://schemas.microsoft.com/office/drawing/2014/main" id="{58281214-B4F3-418E-BB3D-2CBDF1012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949950"/>
            <a:ext cx="333533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C1671949-205D-48BB-B61C-5C9A96AF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-26988"/>
            <a:ext cx="8480425" cy="655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投影片編號版面配置區 5">
            <a:extLst>
              <a:ext uri="{FF2B5EF4-FFF2-40B4-BE49-F238E27FC236}">
                <a16:creationId xmlns:a16="http://schemas.microsoft.com/office/drawing/2014/main" id="{D737DDF7-BAAD-4CB6-93F9-ED395FFC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DD94E3-32A8-42D6-8DF0-7A0A24FAFD1E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1748" name="Text Box 9">
            <a:extLst>
              <a:ext uri="{FF2B5EF4-FFF2-40B4-BE49-F238E27FC236}">
                <a16:creationId xmlns:a16="http://schemas.microsoft.com/office/drawing/2014/main" id="{E074CE01-27A6-4754-8347-B9BF7F4FF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40767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20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1749" name="Text Box 10">
            <a:extLst>
              <a:ext uri="{FF2B5EF4-FFF2-40B4-BE49-F238E27FC236}">
                <a16:creationId xmlns:a16="http://schemas.microsoft.com/office/drawing/2014/main" id="{3035F30F-858C-46DA-85B2-EAB0D0224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43656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20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2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1750" name="Text Box 11">
            <a:extLst>
              <a:ext uri="{FF2B5EF4-FFF2-40B4-BE49-F238E27FC236}">
                <a16:creationId xmlns:a16="http://schemas.microsoft.com/office/drawing/2014/main" id="{BF698CD3-2620-4902-B553-8AA7BE2E0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40767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20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31751" name="Picture 3">
            <a:extLst>
              <a:ext uri="{FF2B5EF4-FFF2-40B4-BE49-F238E27FC236}">
                <a16:creationId xmlns:a16="http://schemas.microsoft.com/office/drawing/2014/main" id="{B4DABB2A-D9EF-433E-BB79-ED960CDE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1088"/>
            <a:ext cx="333533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92C1F8-D40A-4617-820A-788E9CBD27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Registers and Counters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6904A06-8097-4B3C-9992-795529944B9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5">
            <a:extLst>
              <a:ext uri="{FF2B5EF4-FFF2-40B4-BE49-F238E27FC236}">
                <a16:creationId xmlns:a16="http://schemas.microsoft.com/office/drawing/2014/main" id="{8045D1C8-CF01-4F28-8ACB-C7A6BBA5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ACD577-53E7-46F9-873C-328C5AEC2F20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2771" name="Text Box 8">
            <a:extLst>
              <a:ext uri="{FF2B5EF4-FFF2-40B4-BE49-F238E27FC236}">
                <a16:creationId xmlns:a16="http://schemas.microsoft.com/office/drawing/2014/main" id="{CDC1CD56-D59E-440F-B370-908EE2E61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33375"/>
            <a:ext cx="2582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00FF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  </a:t>
            </a:r>
            <a:r>
              <a:rPr lang="en-US" altLang="zh-TW" sz="2400">
                <a:solidFill>
                  <a:srgbClr val="0000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Function Table</a:t>
            </a:r>
          </a:p>
        </p:txBody>
      </p:sp>
      <p:pic>
        <p:nvPicPr>
          <p:cNvPr id="32772" name="Picture 9">
            <a:extLst>
              <a:ext uri="{FF2B5EF4-FFF2-40B4-BE49-F238E27FC236}">
                <a16:creationId xmlns:a16="http://schemas.microsoft.com/office/drawing/2014/main" id="{4906EED8-4A15-4B86-AD2F-FD561DAAB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73238"/>
            <a:ext cx="5840413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編號版面配置區 5">
            <a:extLst>
              <a:ext uri="{FF2B5EF4-FFF2-40B4-BE49-F238E27FC236}">
                <a16:creationId xmlns:a16="http://schemas.microsoft.com/office/drawing/2014/main" id="{12780389-A4BC-4AE7-A066-88411F7B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2BE278-10DC-44DA-A8D3-FD8269F073E0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B4C335E6-3D64-4CF0-B49C-54D8D3B5A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6.3</a:t>
            </a:r>
            <a:r>
              <a:rPr lang="zh-TW" altLang="en-US"/>
              <a:t> </a:t>
            </a:r>
            <a:r>
              <a:rPr lang="en-US" altLang="zh-TW"/>
              <a:t>Ripple Counters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9D6D4302-8A3C-4556-ABFE-AD8DD2496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Counter:</a:t>
            </a:r>
          </a:p>
          <a:p>
            <a:pPr lvl="1" eaLnBrk="1" hangingPunct="1"/>
            <a:r>
              <a:rPr lang="en-US" altLang="zh-TW"/>
              <a:t>a register that goes through a prescribed sequence of states</a:t>
            </a:r>
          </a:p>
          <a:p>
            <a:pPr lvl="1" eaLnBrk="1" hangingPunct="1"/>
            <a:r>
              <a:rPr lang="en-US" altLang="zh-TW"/>
              <a:t>upon the application of input pulses</a:t>
            </a:r>
          </a:p>
          <a:p>
            <a:pPr lvl="2" eaLnBrk="1" hangingPunct="1"/>
            <a:r>
              <a:rPr lang="en-US" altLang="zh-TW"/>
              <a:t>Input pulses:  	may be 	clock pulses or 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/>
              <a:t>			originate from some external source</a:t>
            </a:r>
          </a:p>
          <a:p>
            <a:pPr lvl="2" eaLnBrk="1" hangingPunct="1"/>
            <a:r>
              <a:rPr lang="en-US" altLang="zh-TW"/>
              <a:t>The sequence of states: may follow 				the binary number sequence (</a:t>
            </a:r>
            <a:r>
              <a:rPr lang="en-US" altLang="zh-TW">
                <a:sym typeface="Symbol" panose="05050102010706020507" pitchFamily="18" charset="2"/>
              </a:rPr>
              <a:t> </a:t>
            </a:r>
            <a:r>
              <a:rPr lang="en-US" altLang="zh-TW">
                <a:solidFill>
                  <a:schemeClr val="folHlink"/>
                </a:solidFill>
                <a:sym typeface="Symbol" panose="05050102010706020507" pitchFamily="18" charset="2"/>
              </a:rPr>
              <a:t>Binary counter</a:t>
            </a:r>
            <a:r>
              <a:rPr lang="en-US" altLang="zh-TW">
                <a:sym typeface="Symbol" panose="05050102010706020507" pitchFamily="18" charset="2"/>
              </a:rPr>
              <a:t>) or</a:t>
            </a:r>
            <a:r>
              <a:rPr lang="en-US" altLang="zh-TW"/>
              <a:t> 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/>
              <a:t>		any other sequence of states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5">
            <a:extLst>
              <a:ext uri="{FF2B5EF4-FFF2-40B4-BE49-F238E27FC236}">
                <a16:creationId xmlns:a16="http://schemas.microsoft.com/office/drawing/2014/main" id="{FD637454-158F-4FCE-BB3D-522A65CC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8EEA0E-0211-40BE-B2D9-26E4AA570421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111BA63-0283-45F8-8AA0-331F6CDF8C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769515B-0212-48C2-BE0C-82E0A9D27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Categories of counters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/>
              <a:t>Ripple counters</a:t>
            </a:r>
          </a:p>
          <a:p>
            <a:pPr lvl="2" eaLnBrk="1" hangingPunct="1">
              <a:buSzTx/>
              <a:buFontTx/>
              <a:buNone/>
            </a:pPr>
            <a:r>
              <a:rPr lang="en-US" altLang="zh-TW"/>
              <a:t>The flip-flop output transition serves as a source for triggering other flip-flops</a:t>
            </a:r>
          </a:p>
          <a:p>
            <a:pPr lvl="2" eaLnBrk="1" hangingPunct="1">
              <a:buSzTx/>
              <a:buFontTx/>
              <a:buNone/>
            </a:pPr>
            <a:r>
              <a:rPr lang="en-US" altLang="zh-TW">
                <a:sym typeface="Symbol" panose="05050102010706020507" pitchFamily="18" charset="2"/>
              </a:rPr>
              <a:t> no common clock pulse (not synchronous)</a:t>
            </a:r>
            <a:endParaRPr lang="en-US" altLang="zh-TW"/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/>
              <a:t>Synchronous counters:</a:t>
            </a:r>
          </a:p>
          <a:p>
            <a:pPr lvl="2" eaLnBrk="1" hangingPunct="1">
              <a:buSzTx/>
              <a:buFontTx/>
              <a:buNone/>
            </a:pPr>
            <a:r>
              <a:rPr lang="en-US" altLang="zh-TW"/>
              <a:t>The CLK inputs of all flip-flops receive a common clock</a:t>
            </a:r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5">
            <a:extLst>
              <a:ext uri="{FF2B5EF4-FFF2-40B4-BE49-F238E27FC236}">
                <a16:creationId xmlns:a16="http://schemas.microsoft.com/office/drawing/2014/main" id="{AB8925C6-2A84-485D-BA57-A4F7B507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0C5BB6-FE47-4D21-92AC-F8C21C59911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46A6763-C006-4169-B0BD-348DCB8A3A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7E7998FC-D820-4CB1-8198-C768FAAA1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Example:  4-bit binary ripple counter  </a:t>
            </a:r>
          </a:p>
          <a:p>
            <a:pPr lvl="1" eaLnBrk="1" hangingPunct="1"/>
            <a:r>
              <a:rPr lang="en-US" altLang="zh-TW"/>
              <a:t>Binary count sequence:  4-bit</a:t>
            </a:r>
          </a:p>
          <a:p>
            <a:pPr eaLnBrk="1" hangingPunct="1"/>
            <a:endParaRPr lang="zh-TW" altLang="en-US"/>
          </a:p>
        </p:txBody>
      </p:sp>
      <p:pic>
        <p:nvPicPr>
          <p:cNvPr id="35845" name="Picture 2">
            <a:extLst>
              <a:ext uri="{FF2B5EF4-FFF2-40B4-BE49-F238E27FC236}">
                <a16:creationId xmlns:a16="http://schemas.microsoft.com/office/drawing/2014/main" id="{B8C99CFD-0EB7-4706-B485-09883ED2D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060575"/>
            <a:ext cx="46132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BB414BCA-8B68-410C-97AF-76470F2D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-46038"/>
            <a:ext cx="5380038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投影片編號版面配置區 5">
            <a:extLst>
              <a:ext uri="{FF2B5EF4-FFF2-40B4-BE49-F238E27FC236}">
                <a16:creationId xmlns:a16="http://schemas.microsoft.com/office/drawing/2014/main" id="{3155CCEB-B19E-4D39-80C1-AA8C6124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C47B12-2F80-4FB7-B368-050C3ECCAE92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68" name="Text Box 9">
            <a:extLst>
              <a:ext uri="{FF2B5EF4-FFF2-40B4-BE49-F238E27FC236}">
                <a16:creationId xmlns:a16="http://schemas.microsoft.com/office/drawing/2014/main" id="{B37BC43B-BCB4-4FE5-8F68-827B7C852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75" y="576263"/>
            <a:ext cx="306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  <a:endParaRPr lang="zh-TW" altLang="en-US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69" name="Text Box 10">
            <a:extLst>
              <a:ext uri="{FF2B5EF4-FFF2-40B4-BE49-F238E27FC236}">
                <a16:creationId xmlns:a16="http://schemas.microsoft.com/office/drawing/2014/main" id="{44D64432-F2FD-489A-A1DE-2E9C2141B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04813"/>
            <a:ext cx="528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r>
              <a:rPr lang="en-US" altLang="zh-TW" sz="1600" b="1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0" name="Text Box 11">
            <a:extLst>
              <a:ext uri="{FF2B5EF4-FFF2-40B4-BE49-F238E27FC236}">
                <a16:creationId xmlns:a16="http://schemas.microsoft.com/office/drawing/2014/main" id="{CD1CCE33-CAAA-48E3-8800-5B2901E9B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868488"/>
            <a:ext cx="528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r>
              <a:rPr lang="en-US" altLang="zh-TW" sz="1600" b="1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36871" name="Picture 3">
            <a:extLst>
              <a:ext uri="{FF2B5EF4-FFF2-40B4-BE49-F238E27FC236}">
                <a16:creationId xmlns:a16="http://schemas.microsoft.com/office/drawing/2014/main" id="{99FE1984-ACAF-49C9-88C7-B0071FCC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165850"/>
            <a:ext cx="262731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5">
            <a:extLst>
              <a:ext uri="{FF2B5EF4-FFF2-40B4-BE49-F238E27FC236}">
                <a16:creationId xmlns:a16="http://schemas.microsoft.com/office/drawing/2014/main" id="{1718C5B5-5C55-43B7-A24D-134DFA20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9B1C54-F786-40A4-A504-7FE543B016AD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3D403BF-71D7-436D-BA4E-4AB178B13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3375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BCD ripple counter</a:t>
            </a:r>
          </a:p>
        </p:txBody>
      </p:sp>
      <p:pic>
        <p:nvPicPr>
          <p:cNvPr id="37892" name="Picture 16">
            <a:extLst>
              <a:ext uri="{FF2B5EF4-FFF2-40B4-BE49-F238E27FC236}">
                <a16:creationId xmlns:a16="http://schemas.microsoft.com/office/drawing/2014/main" id="{F7259DE7-41DF-4435-8166-0291A9FE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75882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5">
            <a:extLst>
              <a:ext uri="{FF2B5EF4-FFF2-40B4-BE49-F238E27FC236}">
                <a16:creationId xmlns:a16="http://schemas.microsoft.com/office/drawing/2014/main" id="{E598FF50-A555-4A86-AC9D-5A556164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5419A6-D60D-4394-A518-E88560877071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EAEDDCE-2CD0-4799-B614-02941CB538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The circuit</a:t>
            </a:r>
          </a:p>
        </p:txBody>
      </p:sp>
      <p:sp>
        <p:nvSpPr>
          <p:cNvPr id="38916" name="Rectangle 5">
            <a:extLst>
              <a:ext uri="{FF2B5EF4-FFF2-40B4-BE49-F238E27FC236}">
                <a16:creationId xmlns:a16="http://schemas.microsoft.com/office/drawing/2014/main" id="{18F927A2-378B-40DF-ACBD-D9A7A5958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429000"/>
            <a:ext cx="381000" cy="7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38917" name="Picture 8">
            <a:extLst>
              <a:ext uri="{FF2B5EF4-FFF2-40B4-BE49-F238E27FC236}">
                <a16:creationId xmlns:a16="http://schemas.microsoft.com/office/drawing/2014/main" id="{803C5F02-5419-46AA-8449-30E11C70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3651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9">
            <a:extLst>
              <a:ext uri="{FF2B5EF4-FFF2-40B4-BE49-F238E27FC236}">
                <a16:creationId xmlns:a16="http://schemas.microsoft.com/office/drawing/2014/main" id="{4C0382C5-2CC8-4815-B07A-2FE55EC2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6021388"/>
            <a:ext cx="219233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5">
            <a:extLst>
              <a:ext uri="{FF2B5EF4-FFF2-40B4-BE49-F238E27FC236}">
                <a16:creationId xmlns:a16="http://schemas.microsoft.com/office/drawing/2014/main" id="{ECF50850-ED15-4215-973F-F5F69317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A450D6-F3A1-4F41-AF33-D9DB3868D76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6D11DE1-77EA-47D8-B4A5-FA3BD93F7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3375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Three-decade BCD counter</a:t>
            </a:r>
          </a:p>
        </p:txBody>
      </p:sp>
      <p:pic>
        <p:nvPicPr>
          <p:cNvPr id="39940" name="Picture 1033">
            <a:extLst>
              <a:ext uri="{FF2B5EF4-FFF2-40B4-BE49-F238E27FC236}">
                <a16:creationId xmlns:a16="http://schemas.microsoft.com/office/drawing/2014/main" id="{381C582B-F6A1-4B72-B58A-2FEB721E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85979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5">
            <a:extLst>
              <a:ext uri="{FF2B5EF4-FFF2-40B4-BE49-F238E27FC236}">
                <a16:creationId xmlns:a16="http://schemas.microsoft.com/office/drawing/2014/main" id="{4C80494D-29DF-43FE-816E-268F01D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C8DE11-CB5B-4707-8AA1-4028BD4A34FA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4267FCE4-92EC-4EBB-85AC-29784D660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6.4</a:t>
            </a:r>
            <a:r>
              <a:rPr lang="zh-TW" altLang="en-US"/>
              <a:t> </a:t>
            </a:r>
            <a:r>
              <a:rPr lang="en-US" altLang="zh-TW"/>
              <a:t>Synchronous Counters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8AE607C-0959-453B-83DC-D7A218BC5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964488" cy="5065713"/>
          </a:xfrm>
        </p:spPr>
        <p:txBody>
          <a:bodyPr/>
          <a:lstStyle/>
          <a:p>
            <a:pPr eaLnBrk="1" hangingPunct="1"/>
            <a:r>
              <a:rPr lang="en-US" altLang="zh-TW"/>
              <a:t>Sync counter</a:t>
            </a:r>
          </a:p>
          <a:p>
            <a:pPr lvl="1" eaLnBrk="1" hangingPunct="1"/>
            <a:r>
              <a:rPr lang="en-US" altLang="zh-TW"/>
              <a:t>A common clock triggers all flip-flops simultaneously</a:t>
            </a:r>
          </a:p>
          <a:p>
            <a:pPr eaLnBrk="1" hangingPunct="1"/>
            <a:r>
              <a:rPr lang="en-US" altLang="zh-TW"/>
              <a:t>Design procedure</a:t>
            </a:r>
          </a:p>
          <a:p>
            <a:pPr lvl="1" eaLnBrk="1" hangingPunct="1"/>
            <a:r>
              <a:rPr lang="en-US" altLang="zh-TW">
                <a:sym typeface="Symbol" panose="05050102010706020507" pitchFamily="18" charset="2"/>
              </a:rPr>
              <a:t>apply the same procedure of sync seq ckts</a:t>
            </a:r>
          </a:p>
          <a:p>
            <a:pPr lvl="1" eaLnBrk="1" hangingPunct="1"/>
            <a:r>
              <a:rPr lang="en-US" altLang="zh-TW">
                <a:sym typeface="Symbol" panose="05050102010706020507" pitchFamily="18" charset="2"/>
              </a:rPr>
              <a:t>Sync counter is simpler than general sync seq ckts</a:t>
            </a:r>
            <a:endParaRPr lang="zh-TW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7484C76D-9BFF-4188-97B8-4DFBA57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575"/>
            <a:ext cx="3898900" cy="670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投影片編號版面配置區 5">
            <a:extLst>
              <a:ext uri="{FF2B5EF4-FFF2-40B4-BE49-F238E27FC236}">
                <a16:creationId xmlns:a16="http://schemas.microsoft.com/office/drawing/2014/main" id="{A9D88BED-AE62-44F7-ADC2-8901D3A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752406-6BD0-4702-A776-BFCFD2F51960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A960188C-F9CE-4459-84CD-B004F0FA0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4</a:t>
            </a:r>
            <a:r>
              <a:rPr lang="zh-TW" altLang="en-US"/>
              <a:t>-</a:t>
            </a:r>
            <a:r>
              <a:rPr lang="en-US" altLang="zh-TW"/>
              <a:t>bit binary counter</a:t>
            </a:r>
          </a:p>
        </p:txBody>
      </p:sp>
      <p:sp>
        <p:nvSpPr>
          <p:cNvPr id="41989" name="Text Box 11">
            <a:extLst>
              <a:ext uri="{FF2B5EF4-FFF2-40B4-BE49-F238E27FC236}">
                <a16:creationId xmlns:a16="http://schemas.microsoft.com/office/drawing/2014/main" id="{E4BD3EB9-DA54-4D2A-8FB7-33C33A258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1333500"/>
            <a:ext cx="98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C_en A</a:t>
            </a:r>
            <a:r>
              <a:rPr lang="en-US" altLang="zh-TW" sz="18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0" name="Text Box 12">
            <a:extLst>
              <a:ext uri="{FF2B5EF4-FFF2-40B4-BE49-F238E27FC236}">
                <a16:creationId xmlns:a16="http://schemas.microsoft.com/office/drawing/2014/main" id="{03863A0F-65C5-4CAE-8299-5CDE23225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852738"/>
            <a:ext cx="1250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C_en A</a:t>
            </a:r>
            <a:r>
              <a:rPr lang="en-US" altLang="zh-TW" sz="18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 </a:t>
            </a: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Text Box 13">
            <a:extLst>
              <a:ext uri="{FF2B5EF4-FFF2-40B4-BE49-F238E27FC236}">
                <a16:creationId xmlns:a16="http://schemas.microsoft.com/office/drawing/2014/main" id="{5DEC267C-D4B1-4BAD-896D-FCE12A47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430713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C_en A</a:t>
            </a:r>
            <a:r>
              <a:rPr lang="en-US" altLang="zh-TW" sz="18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 </a:t>
            </a: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 </a:t>
            </a: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2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2" name="Rectangle 14">
            <a:extLst>
              <a:ext uri="{FF2B5EF4-FFF2-40B4-BE49-F238E27FC236}">
                <a16:creationId xmlns:a16="http://schemas.microsoft.com/office/drawing/2014/main" id="{6F20DA67-8C39-433A-BEFE-6539DA207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6143625"/>
            <a:ext cx="1143000" cy="3810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41993" name="Picture 3">
            <a:extLst>
              <a:ext uri="{FF2B5EF4-FFF2-40B4-BE49-F238E27FC236}">
                <a16:creationId xmlns:a16="http://schemas.microsoft.com/office/drawing/2014/main" id="{08FFAB67-8BF2-4125-91C3-E37D9DBC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6021388"/>
            <a:ext cx="3714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0DD25209-7CC9-43DF-ACD0-F86B4A8C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/>
              <a:t>Chapter Objectives</a:t>
            </a:r>
            <a:endParaRPr lang="zh-TW" altLang="en-US" b="1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52DD0BBB-AFFF-43D3-8F7D-C9E47440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066800"/>
            <a:ext cx="8199438" cy="5065713"/>
          </a:xfrm>
        </p:spPr>
        <p:txBody>
          <a:bodyPr/>
          <a:lstStyle/>
          <a:p>
            <a:r>
              <a:rPr lang="en-US" altLang="zh-TW" sz="2400" b="1"/>
              <a:t>Understand the use, functionality, and modes of operation of registers, shift registers, and universal shift registers. </a:t>
            </a:r>
          </a:p>
          <a:p>
            <a:r>
              <a:rPr lang="en-US" altLang="zh-TW" sz="2400" b="1"/>
              <a:t>Know how to properly create the effect of a gated clock. </a:t>
            </a:r>
          </a:p>
          <a:p>
            <a:r>
              <a:rPr lang="en-US" altLang="zh-TW" sz="2400" b="1"/>
              <a:t>Understand the structure and functionality of a serial adder circuit. </a:t>
            </a:r>
          </a:p>
          <a:p>
            <a:r>
              <a:rPr lang="en-US" altLang="zh-TW" sz="2400" b="1"/>
              <a:t>Understand the behavior of a (a) ripple counter, (b) synchronous counter, (c)ring counter, and (d) Johnson counter. </a:t>
            </a:r>
          </a:p>
          <a:p>
            <a:r>
              <a:rPr lang="en-US" altLang="zh-TW" sz="2400" b="1"/>
              <a:t>Be able to write structural and behavioral HDL models of registers, shift registers, universal shift registers, and counters. </a:t>
            </a:r>
          </a:p>
        </p:txBody>
      </p:sp>
      <p:sp>
        <p:nvSpPr>
          <p:cNvPr id="15364" name="投影片編號版面配置區 3">
            <a:extLst>
              <a:ext uri="{FF2B5EF4-FFF2-40B4-BE49-F238E27FC236}">
                <a16:creationId xmlns:a16="http://schemas.microsoft.com/office/drawing/2014/main" id="{6B4AF7E9-7E8C-4DA6-8869-FD904E65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0BD982-FF3E-42E8-A796-C4C5A8026EDD}" type="slidenum">
              <a:rPr kumimoji="0" lang="zh-TW" altLang="en-US" sz="1400" smtClean="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400" dirty="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1">
            <a:extLst>
              <a:ext uri="{FF2B5EF4-FFF2-40B4-BE49-F238E27FC236}">
                <a16:creationId xmlns:a16="http://schemas.microsoft.com/office/drawing/2014/main" id="{B4751D0E-2C6C-4434-A07A-B6A7CFDC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3" y="114300"/>
            <a:ext cx="5216525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投影片編號版面配置區 5">
            <a:extLst>
              <a:ext uri="{FF2B5EF4-FFF2-40B4-BE49-F238E27FC236}">
                <a16:creationId xmlns:a16="http://schemas.microsoft.com/office/drawing/2014/main" id="{3132A989-A618-4722-9BEF-B22F93B0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30A6D8-81C4-4146-8EE9-487B2381DA3D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C4C0CE54-D2A4-47C7-82E7-96171F2BA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3365500" cy="1800225"/>
          </a:xfrm>
        </p:spPr>
        <p:txBody>
          <a:bodyPr/>
          <a:lstStyle/>
          <a:p>
            <a:pPr eaLnBrk="1" hangingPunct="1"/>
            <a:r>
              <a:rPr lang="en-US" altLang="zh-TW"/>
              <a:t>4</a:t>
            </a:r>
            <a:r>
              <a:rPr lang="zh-TW" altLang="en-US"/>
              <a:t>-</a:t>
            </a:r>
            <a:r>
              <a:rPr lang="en-US" altLang="zh-TW"/>
              <a:t>bit up/down binary counter</a:t>
            </a:r>
          </a:p>
        </p:txBody>
      </p:sp>
      <p:sp>
        <p:nvSpPr>
          <p:cNvPr id="43013" name="Text Box 13">
            <a:extLst>
              <a:ext uri="{FF2B5EF4-FFF2-40B4-BE49-F238E27FC236}">
                <a16:creationId xmlns:a16="http://schemas.microsoft.com/office/drawing/2014/main" id="{F57E7430-7292-46D8-85E7-EEDFDBBA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981075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up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4" name="Text Box 14">
            <a:extLst>
              <a:ext uri="{FF2B5EF4-FFF2-40B4-BE49-F238E27FC236}">
                <a16:creationId xmlns:a16="http://schemas.microsoft.com/office/drawing/2014/main" id="{0C833916-BF89-4408-84E8-9B0DEB902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844675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down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5" name="Text Box 15">
            <a:extLst>
              <a:ext uri="{FF2B5EF4-FFF2-40B4-BE49-F238E27FC236}">
                <a16:creationId xmlns:a16="http://schemas.microsoft.com/office/drawing/2014/main" id="{4E5DC619-DA0E-4A99-9AE3-56A4F9FA3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270827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down A'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6" name="Text Box 16">
            <a:extLst>
              <a:ext uri="{FF2B5EF4-FFF2-40B4-BE49-F238E27FC236}">
                <a16:creationId xmlns:a16="http://schemas.microsoft.com/office/drawing/2014/main" id="{B92EB28F-2BC7-43E4-8B68-7D7AB9A4A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3644900"/>
            <a:ext cx="12620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down A'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 </a:t>
            </a: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A'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7" name="Text Box 17">
            <a:extLst>
              <a:ext uri="{FF2B5EF4-FFF2-40B4-BE49-F238E27FC236}">
                <a16:creationId xmlns:a16="http://schemas.microsoft.com/office/drawing/2014/main" id="{C7024CC3-16EC-4437-9804-720B156C1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5468938"/>
            <a:ext cx="1547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down A'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 </a:t>
            </a: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A'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 </a:t>
            </a: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A'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2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8" name="Text Box 18">
            <a:extLst>
              <a:ext uri="{FF2B5EF4-FFF2-40B4-BE49-F238E27FC236}">
                <a16:creationId xmlns:a16="http://schemas.microsoft.com/office/drawing/2014/main" id="{C85DA6FF-9B90-45D0-913A-3B20D68FC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844675"/>
            <a:ext cx="671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up A</a:t>
            </a:r>
            <a:r>
              <a:rPr lang="en-US" altLang="zh-TW" sz="16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9" name="Text Box 19">
            <a:extLst>
              <a:ext uri="{FF2B5EF4-FFF2-40B4-BE49-F238E27FC236}">
                <a16:creationId xmlns:a16="http://schemas.microsoft.com/office/drawing/2014/main" id="{D59C9CFF-CEAB-435F-93B1-21A535392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163" y="364490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up A</a:t>
            </a:r>
            <a:r>
              <a:rPr lang="en-US" altLang="zh-TW" sz="16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 </a:t>
            </a: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600" baseline="-250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43020" name="Picture 22">
            <a:extLst>
              <a:ext uri="{FF2B5EF4-FFF2-40B4-BE49-F238E27FC236}">
                <a16:creationId xmlns:a16="http://schemas.microsoft.com/office/drawing/2014/main" id="{2415CF93-6C66-45BC-8FE8-4855F79C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21388"/>
            <a:ext cx="3668712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編號版面配置區 5">
            <a:extLst>
              <a:ext uri="{FF2B5EF4-FFF2-40B4-BE49-F238E27FC236}">
                <a16:creationId xmlns:a16="http://schemas.microsoft.com/office/drawing/2014/main" id="{D6FECE89-AA3B-4A6B-87C0-5B13BA26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B3D33F-787A-495B-985A-D348AEBDA7D6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A18AF89E-12AC-4641-BABD-819CB29C6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BCD counters</a:t>
            </a:r>
          </a:p>
        </p:txBody>
      </p:sp>
      <p:sp>
        <p:nvSpPr>
          <p:cNvPr id="44036" name="Text Box 8">
            <a:extLst>
              <a:ext uri="{FF2B5EF4-FFF2-40B4-BE49-F238E27FC236}">
                <a16:creationId xmlns:a16="http://schemas.microsoft.com/office/drawing/2014/main" id="{0010D269-FECC-49A8-8421-155266CA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5014913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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Simplified functions:</a:t>
            </a:r>
          </a:p>
        </p:txBody>
      </p:sp>
      <p:pic>
        <p:nvPicPr>
          <p:cNvPr id="44037" name="Picture 8">
            <a:extLst>
              <a:ext uri="{FF2B5EF4-FFF2-40B4-BE49-F238E27FC236}">
                <a16:creationId xmlns:a16="http://schemas.microsoft.com/office/drawing/2014/main" id="{C0138636-93E1-467F-8C90-6FBE34AC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084763"/>
            <a:ext cx="2709862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3" descr="ciletti_6e_table_06_05.jpg">
            <a:extLst>
              <a:ext uri="{FF2B5EF4-FFF2-40B4-BE49-F238E27FC236}">
                <a16:creationId xmlns:a16="http://schemas.microsoft.com/office/drawing/2014/main" id="{4D763223-3C9E-466B-B529-97CF4A56B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7993062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BECFDE8-DAF7-41FD-8F3E-E40902F3098A}"/>
              </a:ext>
            </a:extLst>
          </p:cNvPr>
          <p:cNvSpPr txBox="1">
            <a:spLocks/>
          </p:cNvSpPr>
          <p:nvPr/>
        </p:nvSpPr>
        <p:spPr bwMode="auto">
          <a:xfrm>
            <a:off x="1116013" y="1052513"/>
            <a:ext cx="7364412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標楷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sz="2000" b="1">
                <a:latin typeface="+mn-lt"/>
              </a:rPr>
              <a:t>Table </a:t>
            </a:r>
            <a:r>
              <a:rPr lang="en-US" sz="2000">
                <a:latin typeface="+mn-lt"/>
              </a:rPr>
              <a:t>6.5</a:t>
            </a:r>
            <a:br>
              <a:rPr lang="en-US" sz="2000" b="1">
                <a:latin typeface="+mn-lt"/>
              </a:rPr>
            </a:br>
            <a:r>
              <a:rPr lang="en-GB" sz="2000">
                <a:latin typeface="+mn-lt"/>
              </a:rPr>
              <a:t>State Table for BCD Counter.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058">
            <a:extLst>
              <a:ext uri="{FF2B5EF4-FFF2-40B4-BE49-F238E27FC236}">
                <a16:creationId xmlns:a16="http://schemas.microsoft.com/office/drawing/2014/main" id="{AC1A61BD-0EC5-4AED-83A5-97065F25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6238875"/>
            <a:ext cx="41624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投影片編號版面配置區 5">
            <a:extLst>
              <a:ext uri="{FF2B5EF4-FFF2-40B4-BE49-F238E27FC236}">
                <a16:creationId xmlns:a16="http://schemas.microsoft.com/office/drawing/2014/main" id="{0B6FF65C-4431-4F11-B701-A38E1321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C711E3-D3C0-4646-9F77-BF66E3CD6CB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60" name="Rectangle 1027">
            <a:extLst>
              <a:ext uri="{FF2B5EF4-FFF2-40B4-BE49-F238E27FC236}">
                <a16:creationId xmlns:a16="http://schemas.microsoft.com/office/drawing/2014/main" id="{704DAB41-D392-4F6F-9895-21601F6B4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4</a:t>
            </a:r>
            <a:r>
              <a:rPr lang="zh-TW" altLang="en-US"/>
              <a:t>-</a:t>
            </a:r>
            <a:r>
              <a:rPr lang="en-US" altLang="zh-TW"/>
              <a:t>bit binary counter w/ parallel load</a:t>
            </a:r>
          </a:p>
        </p:txBody>
      </p:sp>
      <p:pic>
        <p:nvPicPr>
          <p:cNvPr id="45061" name="Picture 2056">
            <a:extLst>
              <a:ext uri="{FF2B5EF4-FFF2-40B4-BE49-F238E27FC236}">
                <a16:creationId xmlns:a16="http://schemas.microsoft.com/office/drawing/2014/main" id="{2999D56F-716F-4018-9C81-87AC806B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25538"/>
            <a:ext cx="5995988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2057">
            <a:extLst>
              <a:ext uri="{FF2B5EF4-FFF2-40B4-BE49-F238E27FC236}">
                <a16:creationId xmlns:a16="http://schemas.microsoft.com/office/drawing/2014/main" id="{967F9EE2-6AC1-45E5-978B-5EE6DEA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573463"/>
            <a:ext cx="5281613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1">
            <a:extLst>
              <a:ext uri="{FF2B5EF4-FFF2-40B4-BE49-F238E27FC236}">
                <a16:creationId xmlns:a16="http://schemas.microsoft.com/office/drawing/2014/main" id="{EE86F97A-DE96-4EE4-A0A0-2DF56858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0"/>
            <a:ext cx="6592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投影片編號版面配置區 5">
            <a:extLst>
              <a:ext uri="{FF2B5EF4-FFF2-40B4-BE49-F238E27FC236}">
                <a16:creationId xmlns:a16="http://schemas.microsoft.com/office/drawing/2014/main" id="{9425561A-A06A-4533-BB7E-6A9E2DDB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EDBB1D-70D5-483C-AC77-6B3B902383DE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4" name="Text Box 12">
            <a:extLst>
              <a:ext uri="{FF2B5EF4-FFF2-40B4-BE49-F238E27FC236}">
                <a16:creationId xmlns:a16="http://schemas.microsoft.com/office/drawing/2014/main" id="{7DF116B9-3502-47ED-A65B-1B0E49C25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5445125"/>
            <a:ext cx="752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async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5" name="Text Box 13">
            <a:extLst>
              <a:ext uri="{FF2B5EF4-FFF2-40B4-BE49-F238E27FC236}">
                <a16:creationId xmlns:a16="http://schemas.microsoft.com/office/drawing/2014/main" id="{8B6B775E-33D6-40C4-B438-254C75FB3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76250"/>
            <a:ext cx="1165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count load'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6" name="Text Box 14">
            <a:extLst>
              <a:ext uri="{FF2B5EF4-FFF2-40B4-BE49-F238E27FC236}">
                <a16:creationId xmlns:a16="http://schemas.microsoft.com/office/drawing/2014/main" id="{7F94FA75-45D5-4794-A544-D7B96A687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495300"/>
            <a:ext cx="560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rgbClr val="0099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load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7" name="Text Box 15">
            <a:extLst>
              <a:ext uri="{FF2B5EF4-FFF2-40B4-BE49-F238E27FC236}">
                <a16:creationId xmlns:a16="http://schemas.microsoft.com/office/drawing/2014/main" id="{79446E77-7BDE-4939-A633-3CACCD7A7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693738"/>
            <a:ext cx="608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c_en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8" name="Text Box 16">
            <a:extLst>
              <a:ext uri="{FF2B5EF4-FFF2-40B4-BE49-F238E27FC236}">
                <a16:creationId xmlns:a16="http://schemas.microsoft.com/office/drawing/2014/main" id="{946D836C-5554-4291-98A4-F1A587C09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2371725"/>
            <a:ext cx="86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c_en A</a:t>
            </a:r>
            <a:r>
              <a:rPr lang="en-US" altLang="zh-TW" sz="1600" baseline="-250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9" name="Rectangle 18">
            <a:extLst>
              <a:ext uri="{FF2B5EF4-FFF2-40B4-BE49-F238E27FC236}">
                <a16:creationId xmlns:a16="http://schemas.microsoft.com/office/drawing/2014/main" id="{43FA7E7C-B9A4-438F-A60F-EE48EF25F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0"/>
            <a:ext cx="504825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46090" name="Picture 2058">
            <a:extLst>
              <a:ext uri="{FF2B5EF4-FFF2-40B4-BE49-F238E27FC236}">
                <a16:creationId xmlns:a16="http://schemas.microsoft.com/office/drawing/2014/main" id="{B9AEEDEE-FC6C-427E-90E4-8548B175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8875"/>
            <a:ext cx="41624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1" name="矩形 15">
            <a:extLst>
              <a:ext uri="{FF2B5EF4-FFF2-40B4-BE49-F238E27FC236}">
                <a16:creationId xmlns:a16="http://schemas.microsoft.com/office/drawing/2014/main" id="{AF00F88A-D902-40CF-995A-E4611CD7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0"/>
            <a:ext cx="360362" cy="1889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5">
            <a:extLst>
              <a:ext uri="{FF2B5EF4-FFF2-40B4-BE49-F238E27FC236}">
                <a16:creationId xmlns:a16="http://schemas.microsoft.com/office/drawing/2014/main" id="{04F05853-EF54-423C-9A89-076C2870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86360B-DCBD-43F6-A8CB-A2E253B7A64B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02AAF67-C95D-4BE2-AB11-55319959F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50850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Generate any count sequence</a:t>
            </a:r>
          </a:p>
          <a:p>
            <a:pPr lvl="1" eaLnBrk="1" hangingPunct="1"/>
            <a:r>
              <a:rPr lang="en-US" altLang="zh-TW"/>
              <a:t>E.g.:  BCD counter </a:t>
            </a:r>
            <a:r>
              <a:rPr lang="en-US" altLang="zh-TW">
                <a:sym typeface="Symbol" panose="05050102010706020507" pitchFamily="18" charset="2"/>
              </a:rPr>
              <a:t> </a:t>
            </a:r>
            <a:r>
              <a:rPr lang="en-US" altLang="zh-TW"/>
              <a:t>Counter w/ parallel load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TW" altLang="en-US"/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579B8472-31A4-4935-A4B1-80D4D7DB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8662988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FB6E99CA-FC6F-498C-AF5D-6967BEF4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48131" name="投影片編號版面配置區 3">
            <a:extLst>
              <a:ext uri="{FF2B5EF4-FFF2-40B4-BE49-F238E27FC236}">
                <a16:creationId xmlns:a16="http://schemas.microsoft.com/office/drawing/2014/main" id="{0825C30D-0F86-47FB-865A-D6D50037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FFFA77-AF12-41EF-A73F-5CE639C01321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2" name="文字方塊 1">
            <a:extLst>
              <a:ext uri="{FF2B5EF4-FFF2-40B4-BE49-F238E27FC236}">
                <a16:creationId xmlns:a16="http://schemas.microsoft.com/office/drawing/2014/main" id="{43654935-756A-4201-9F94-6275885B6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41438"/>
            <a:ext cx="7885112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Practice Exercise 6.3 </a:t>
            </a: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How do a ripple counter and a synchronous counter differ in their behavior?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Answer: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All of the flip-flops in a synchronous counter are synchronized by receiving a common clock pulse; only the first stage of a ripple counter receives a clock pulse. The stages of a synchronous counter are updated simultaneous by a common clock; the stages of a ripple counter are updated one at a time. A synchronous counter operates faster than a ripple counter.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5">
            <a:extLst>
              <a:ext uri="{FF2B5EF4-FFF2-40B4-BE49-F238E27FC236}">
                <a16:creationId xmlns:a16="http://schemas.microsoft.com/office/drawing/2014/main" id="{BD7C4CC8-522E-40C1-AC0B-B00820E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B21209-F77D-4B85-B795-E9D9C038B39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DFA4AAE9-C5EC-4029-98A8-6E72177A4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6.5</a:t>
            </a:r>
            <a:r>
              <a:rPr lang="zh-TW" altLang="en-US"/>
              <a:t> </a:t>
            </a:r>
            <a:r>
              <a:rPr lang="en-US" altLang="zh-TW"/>
              <a:t>Other Counters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B7F697FC-7B4B-4EBB-97A2-17B7EF70F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Counters:</a:t>
            </a:r>
          </a:p>
          <a:p>
            <a:pPr lvl="1" eaLnBrk="1" hangingPunct="1"/>
            <a:r>
              <a:rPr lang="en-US" altLang="zh-TW"/>
              <a:t>can be designed to generate any desired sequence of states</a:t>
            </a:r>
          </a:p>
          <a:p>
            <a:pPr eaLnBrk="1" hangingPunct="1"/>
            <a:r>
              <a:rPr lang="en-US" altLang="zh-TW"/>
              <a:t>Divide-by-</a:t>
            </a:r>
            <a:r>
              <a:rPr lang="en-US" altLang="zh-TW" i="1"/>
              <a:t>N</a:t>
            </a:r>
            <a:r>
              <a:rPr lang="en-US" altLang="zh-TW"/>
              <a:t> counter (modulo-N counter)</a:t>
            </a:r>
          </a:p>
          <a:p>
            <a:pPr lvl="1" eaLnBrk="1" hangingPunct="1"/>
            <a:r>
              <a:rPr lang="en-US" altLang="zh-TW"/>
              <a:t>a counter that goes through a repeated sequence of </a:t>
            </a:r>
            <a:r>
              <a:rPr lang="en-US" altLang="zh-TW" i="1"/>
              <a:t>N</a:t>
            </a:r>
            <a:r>
              <a:rPr lang="en-US" altLang="zh-TW"/>
              <a:t> states</a:t>
            </a:r>
          </a:p>
          <a:p>
            <a:pPr lvl="1" eaLnBrk="1" hangingPunct="1"/>
            <a:r>
              <a:rPr lang="en-US" altLang="zh-TW"/>
              <a:t>The sequence may follow the binary count or may be any other arbitrary sequence</a:t>
            </a:r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5">
            <a:extLst>
              <a:ext uri="{FF2B5EF4-FFF2-40B4-BE49-F238E27FC236}">
                <a16:creationId xmlns:a16="http://schemas.microsoft.com/office/drawing/2014/main" id="{65B52CDE-649F-4474-B559-83DFD5D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2AA01B-1639-4EBE-8949-A5E4A4B131F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3B3488A4-7351-4689-89F1-F5DEC5829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59B3FE52-8C76-4358-9F9D-222052EC2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269288" cy="5410200"/>
          </a:xfrm>
        </p:spPr>
        <p:txBody>
          <a:bodyPr/>
          <a:lstStyle/>
          <a:p>
            <a:pPr eaLnBrk="1" hangingPunct="1"/>
            <a:r>
              <a:rPr lang="en-US" altLang="zh-TW" i="1"/>
              <a:t>n</a:t>
            </a:r>
            <a:r>
              <a:rPr lang="en-US" altLang="zh-TW"/>
              <a:t> flip-flops </a:t>
            </a:r>
            <a:r>
              <a:rPr lang="en-US" altLang="zh-TW">
                <a:sym typeface="Symbol" panose="05050102010706020507" pitchFamily="18" charset="2"/>
              </a:rPr>
              <a:t> 2</a:t>
            </a:r>
            <a:r>
              <a:rPr lang="en-US" altLang="zh-TW" i="1" baseline="30000">
                <a:sym typeface="Symbol" panose="05050102010706020507" pitchFamily="18" charset="2"/>
              </a:rPr>
              <a:t>n</a:t>
            </a:r>
            <a:r>
              <a:rPr lang="en-US" altLang="zh-TW">
                <a:sym typeface="Symbol" panose="05050102010706020507" pitchFamily="18" charset="2"/>
              </a:rPr>
              <a:t> binary states</a:t>
            </a:r>
            <a:endParaRPr lang="en-US" altLang="zh-TW"/>
          </a:p>
          <a:p>
            <a:pPr eaLnBrk="1" hangingPunct="1"/>
            <a:r>
              <a:rPr lang="en-US" altLang="zh-TW"/>
              <a:t>Unused states</a:t>
            </a:r>
          </a:p>
          <a:p>
            <a:pPr lvl="1" eaLnBrk="1" hangingPunct="1"/>
            <a:r>
              <a:rPr lang="en-US" altLang="zh-TW"/>
              <a:t>states that are not used  in specifying the FSM</a:t>
            </a:r>
          </a:p>
          <a:p>
            <a:pPr lvl="1" eaLnBrk="1" hangingPunct="1"/>
            <a:r>
              <a:rPr lang="en-US" altLang="zh-TW"/>
              <a:t>may be treated as don’t-care conditions or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/>
              <a:t>	may be assigned specific next states</a:t>
            </a:r>
          </a:p>
          <a:p>
            <a:pPr eaLnBrk="1" hangingPunct="1"/>
            <a:r>
              <a:rPr lang="en-US" altLang="zh-TW">
                <a:sym typeface="Symbol" panose="05050102010706020507" pitchFamily="18" charset="2"/>
              </a:rPr>
              <a:t>Self-correcting counter</a:t>
            </a:r>
          </a:p>
          <a:p>
            <a:pPr lvl="1" eaLnBrk="1" hangingPunct="1"/>
            <a:r>
              <a:rPr lang="en-US" altLang="zh-TW">
                <a:sym typeface="Symbol" panose="05050102010706020507" pitchFamily="18" charset="2"/>
              </a:rPr>
              <a:t>Ensure that when a ckt enter one of its unused states, it eventually goes into one of the valid states after one or more clock pulses so it can resume normal operation.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	 Analyze the ckt to determine the next state from an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		  unused state after it is designed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5">
            <a:extLst>
              <a:ext uri="{FF2B5EF4-FFF2-40B4-BE49-F238E27FC236}">
                <a16:creationId xmlns:a16="http://schemas.microsoft.com/office/drawing/2014/main" id="{736A1A35-CBF2-4F12-87F1-3D0BDFDF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2083CA-3461-4907-841F-42C61E55E72D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E093196-E47B-42A7-BBED-F2628C03C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6481763"/>
          </a:xfrm>
        </p:spPr>
        <p:txBody>
          <a:bodyPr/>
          <a:lstStyle/>
          <a:p>
            <a:pPr eaLnBrk="1" hangingPunct="1"/>
            <a:r>
              <a:rPr lang="en-US" altLang="zh-TW" sz="2400"/>
              <a:t>An example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000"/>
              <a:t>	Two unused states:  011 &amp; 111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000"/>
              <a:t>	The simplified flip-flop input eqs: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1800"/>
              <a:t>		J</a:t>
            </a:r>
            <a:r>
              <a:rPr lang="en-US" altLang="zh-TW" sz="1800" baseline="-25000"/>
              <a:t>A</a:t>
            </a:r>
            <a:r>
              <a:rPr lang="en-US" altLang="zh-TW" sz="1800"/>
              <a:t> = B,  K</a:t>
            </a:r>
            <a:r>
              <a:rPr lang="en-US" altLang="zh-TW" sz="1800" baseline="-25000"/>
              <a:t>A</a:t>
            </a:r>
            <a:r>
              <a:rPr lang="en-US" altLang="zh-TW" sz="1800"/>
              <a:t> = B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1800"/>
              <a:t>		J</a:t>
            </a:r>
            <a:r>
              <a:rPr lang="en-US" altLang="zh-TW" sz="1800" baseline="-25000"/>
              <a:t>B</a:t>
            </a:r>
            <a:r>
              <a:rPr lang="en-US" altLang="zh-TW" sz="1800"/>
              <a:t> = C,  K</a:t>
            </a:r>
            <a:r>
              <a:rPr lang="en-US" altLang="zh-TW" sz="1800" baseline="-25000"/>
              <a:t>B</a:t>
            </a:r>
            <a:r>
              <a:rPr lang="en-US" altLang="zh-TW" sz="1800"/>
              <a:t> = 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1800"/>
              <a:t>		J</a:t>
            </a:r>
            <a:r>
              <a:rPr lang="en-US" altLang="zh-TW" sz="1800" baseline="-25000"/>
              <a:t>C</a:t>
            </a:r>
            <a:r>
              <a:rPr lang="en-US" altLang="zh-TW" sz="1800"/>
              <a:t> = B</a:t>
            </a:r>
            <a:r>
              <a:rPr lang="en-US" altLang="zh-TW" sz="1800">
                <a:sym typeface="Symbol" panose="05050102010706020507" pitchFamily="18" charset="2"/>
              </a:rPr>
              <a:t></a:t>
            </a:r>
            <a:r>
              <a:rPr lang="en-US" altLang="zh-TW" sz="1800"/>
              <a:t>,  K</a:t>
            </a:r>
            <a:r>
              <a:rPr lang="en-US" altLang="zh-TW" sz="1800" baseline="-25000"/>
              <a:t>C</a:t>
            </a:r>
            <a:r>
              <a:rPr lang="en-US" altLang="zh-TW" sz="1800"/>
              <a:t> = 1</a:t>
            </a:r>
            <a:endParaRPr lang="en-US" altLang="zh-TW" sz="2000"/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17B9B7B8-5A9C-498F-95E2-2B621F0F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8413"/>
            <a:ext cx="7416800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9">
            <a:extLst>
              <a:ext uri="{FF2B5EF4-FFF2-40B4-BE49-F238E27FC236}">
                <a16:creationId xmlns:a16="http://schemas.microsoft.com/office/drawing/2014/main" id="{2D82E30B-CC4D-4192-BBE7-246043B9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36613"/>
            <a:ext cx="6545263" cy="589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投影片編號版面配置區 5">
            <a:extLst>
              <a:ext uri="{FF2B5EF4-FFF2-40B4-BE49-F238E27FC236}">
                <a16:creationId xmlns:a16="http://schemas.microsoft.com/office/drawing/2014/main" id="{95B1CCDE-E6BF-42F1-B9A7-8789BB40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40C374-3111-4D72-B530-A710F03979D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453CC9E4-2610-4C53-BCE5-D9359FA8B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5065713"/>
          </a:xfrm>
        </p:spPr>
        <p:txBody>
          <a:bodyPr/>
          <a:lstStyle/>
          <a:p>
            <a:pPr lvl="1" eaLnBrk="1" hangingPunct="1"/>
            <a:r>
              <a:rPr lang="en-US" altLang="zh-TW"/>
              <a:t>The logic diagram &amp; state diagram of the ckt</a:t>
            </a:r>
          </a:p>
          <a:p>
            <a:pPr eaLnBrk="1" hangingPunct="1"/>
            <a:endParaRPr lang="en-US" altLang="zh-TW"/>
          </a:p>
        </p:txBody>
      </p:sp>
      <p:sp>
        <p:nvSpPr>
          <p:cNvPr id="52229" name="Rectangle 8">
            <a:extLst>
              <a:ext uri="{FF2B5EF4-FFF2-40B4-BE49-F238E27FC236}">
                <a16:creationId xmlns:a16="http://schemas.microsoft.com/office/drawing/2014/main" id="{99AD142A-3A83-41DA-89BB-C9EBE482E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387475"/>
            <a:ext cx="2879725" cy="2466975"/>
          </a:xfrm>
          <a:prstGeom prst="rect">
            <a:avLst/>
          </a:prstGeom>
          <a:solidFill>
            <a:srgbClr val="03D6E1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The simplified flip-flop input eqs: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J</a:t>
            </a:r>
            <a:r>
              <a:rPr lang="en-US" altLang="zh-TW" sz="2400" baseline="-25000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 = B,   K</a:t>
            </a:r>
            <a:r>
              <a:rPr lang="en-US" altLang="zh-TW" sz="2400" baseline="-25000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 = B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J</a:t>
            </a:r>
            <a:r>
              <a:rPr lang="en-US" altLang="zh-TW" sz="2400" baseline="-25000">
                <a:latin typeface="Tahoma" panose="020B0604030504040204" pitchFamily="34" charset="0"/>
                <a:ea typeface="新細明體" panose="02020500000000000000" pitchFamily="18" charset="-120"/>
              </a:rPr>
              <a:t>B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 = C,   K</a:t>
            </a:r>
            <a:r>
              <a:rPr lang="en-US" altLang="zh-TW" sz="2400" baseline="-25000">
                <a:latin typeface="Tahoma" panose="020B0604030504040204" pitchFamily="34" charset="0"/>
                <a:ea typeface="新細明體" panose="02020500000000000000" pitchFamily="18" charset="-120"/>
              </a:rPr>
              <a:t>B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 = 1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J</a:t>
            </a:r>
            <a:r>
              <a:rPr lang="en-US" altLang="zh-TW" sz="2400" baseline="-25000">
                <a:latin typeface="Tahoma" panose="020B0604030504040204" pitchFamily="34" charset="0"/>
                <a:ea typeface="新細明體" panose="02020500000000000000" pitchFamily="18" charset="-120"/>
              </a:rPr>
              <a:t>C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 = B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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,  K</a:t>
            </a:r>
            <a:r>
              <a:rPr lang="en-US" altLang="zh-TW" sz="2400" baseline="-25000">
                <a:latin typeface="Tahoma" panose="020B0604030504040204" pitchFamily="34" charset="0"/>
                <a:ea typeface="新細明體" panose="02020500000000000000" pitchFamily="18" charset="-120"/>
              </a:rPr>
              <a:t>C</a:t>
            </a: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 = 1</a:t>
            </a:r>
          </a:p>
          <a:p>
            <a:pPr algn="ctr">
              <a:buClrTx/>
              <a:buSzTx/>
              <a:buFontTx/>
              <a:buNone/>
            </a:pPr>
            <a:endParaRPr lang="en-US" altLang="zh-TW" sz="1800"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pic>
        <p:nvPicPr>
          <p:cNvPr id="52230" name="Picture 10">
            <a:extLst>
              <a:ext uri="{FF2B5EF4-FFF2-40B4-BE49-F238E27FC236}">
                <a16:creationId xmlns:a16="http://schemas.microsoft.com/office/drawing/2014/main" id="{1C27A3AA-B721-4B9B-BCFC-9C1AC13D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3800"/>
            <a:ext cx="2754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5">
            <a:extLst>
              <a:ext uri="{FF2B5EF4-FFF2-40B4-BE49-F238E27FC236}">
                <a16:creationId xmlns:a16="http://schemas.microsoft.com/office/drawing/2014/main" id="{F3E810C0-1BE0-44E9-A49F-2997F0A3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649967-54B4-4918-A2A0-09614B702E5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387" name="Rectangle 1026">
            <a:extLst>
              <a:ext uri="{FF2B5EF4-FFF2-40B4-BE49-F238E27FC236}">
                <a16:creationId xmlns:a16="http://schemas.microsoft.com/office/drawing/2014/main" id="{D88C08C2-D509-467B-9FE0-356EE49A3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6.1 Registers</a:t>
            </a:r>
          </a:p>
        </p:txBody>
      </p:sp>
      <p:sp>
        <p:nvSpPr>
          <p:cNvPr id="16388" name="Rectangle 1027">
            <a:extLst>
              <a:ext uri="{FF2B5EF4-FFF2-40B4-BE49-F238E27FC236}">
                <a16:creationId xmlns:a16="http://schemas.microsoft.com/office/drawing/2014/main" id="{54FB5981-979C-4010-9E83-DD486F46B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Clocked sequential circuits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a group of flip-flops and combinational gates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connected to form a feedback path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solidFill>
                  <a:schemeClr val="folHlink"/>
                </a:solidFill>
              </a:rPr>
              <a:t>		Flip-flops  +	Combinational gates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		</a:t>
            </a:r>
            <a:r>
              <a:rPr lang="en-US" altLang="zh-TW">
                <a:solidFill>
                  <a:schemeClr val="hlink"/>
                </a:solidFill>
              </a:rPr>
              <a:t>(essential)            (optional)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Register: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a group of </a:t>
            </a:r>
            <a:r>
              <a:rPr lang="en-US" altLang="zh-TW">
                <a:solidFill>
                  <a:schemeClr val="folHlink"/>
                </a:solidFill>
              </a:rPr>
              <a:t>flip-flops</a:t>
            </a:r>
            <a:r>
              <a:rPr lang="en-US" altLang="zh-TW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chemeClr val="folHlink"/>
                </a:solidFill>
              </a:rPr>
              <a:t>gates</a:t>
            </a:r>
            <a:r>
              <a:rPr lang="en-US" altLang="zh-TW"/>
              <a:t> that determine how the information is transferred into the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Counter: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a register that goes through a predetermined sequence of states</a:t>
            </a:r>
          </a:p>
          <a:p>
            <a:pPr eaLnBrk="1" hangingPunct="1">
              <a:lnSpc>
                <a:spcPct val="90000"/>
              </a:lnSpc>
            </a:pPr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編號版面配置區 5">
            <a:extLst>
              <a:ext uri="{FF2B5EF4-FFF2-40B4-BE49-F238E27FC236}">
                <a16:creationId xmlns:a16="http://schemas.microsoft.com/office/drawing/2014/main" id="{84050074-3A7D-4848-B807-28D80714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5C7963-F7B3-4056-AAA8-C78B98FD1314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2444AF5-2395-420E-99E4-6FB937D51C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Ring counter:</a:t>
            </a:r>
          </a:p>
          <a:p>
            <a:pPr lvl="1" eaLnBrk="1" hangingPunct="1"/>
            <a:r>
              <a:rPr lang="en-US" altLang="zh-TW"/>
              <a:t>a circular shift register w/ only one flip-flop being set at any particular time, all others are cleared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/>
              <a:t>	(initial value = 1 0 0 … 0 )</a:t>
            </a:r>
          </a:p>
          <a:p>
            <a:pPr lvl="1" eaLnBrk="1" hangingPunct="1"/>
            <a:r>
              <a:rPr lang="en-US" altLang="zh-TW"/>
              <a:t>The single bit is shifted from one flip-flop to the next to produce the sequence of timing signals.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編號版面配置區 5">
            <a:extLst>
              <a:ext uri="{FF2B5EF4-FFF2-40B4-BE49-F238E27FC236}">
                <a16:creationId xmlns:a16="http://schemas.microsoft.com/office/drawing/2014/main" id="{A68F295D-9CFA-4CF2-80F8-C932A36A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F5CA5A-B7DB-4252-A817-7A8F7017F8A0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ED30AA7-15E3-42E1-B8DB-B958AA80C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3375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A 4-bit ring counter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AF838DB4-2181-4FD3-94F8-572018B64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25538"/>
            <a:ext cx="2895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1905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854075" algn="l"/>
                <a:tab pos="1431925" algn="l"/>
                <a:tab pos="20066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lvl="1" eaLnBrk="1" hangingPunct="1">
              <a:buClr>
                <a:schemeClr val="folHlink"/>
              </a:buClr>
              <a:buFontTx/>
              <a:buNone/>
            </a:pPr>
            <a:r>
              <a:rPr lang="en-US" altLang="zh-TW">
                <a:latin typeface="Times New Roman" panose="02020603050405020304" pitchFamily="18" charset="0"/>
              </a:rPr>
              <a:t>A</a:t>
            </a:r>
            <a:r>
              <a:rPr lang="en-US" altLang="zh-TW" baseline="-25000">
                <a:latin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</a:rPr>
              <a:t> 	A</a:t>
            </a:r>
            <a:r>
              <a:rPr lang="en-US" altLang="zh-TW" baseline="-25000">
                <a:latin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</a:rPr>
              <a:t>	A</a:t>
            </a:r>
            <a:r>
              <a:rPr lang="en-US" altLang="zh-TW" baseline="-25000">
                <a:latin typeface="Times New Roman" panose="02020603050405020304" pitchFamily="18" charset="0"/>
              </a:rPr>
              <a:t>1</a:t>
            </a:r>
            <a:r>
              <a:rPr lang="en-US" altLang="zh-TW">
                <a:latin typeface="Times New Roman" panose="02020603050405020304" pitchFamily="18" charset="0"/>
              </a:rPr>
              <a:t>	A</a:t>
            </a:r>
            <a:r>
              <a:rPr lang="en-US" altLang="zh-TW" baseline="-25000">
                <a:latin typeface="Times New Roman" panose="02020603050405020304" pitchFamily="18" charset="0"/>
              </a:rPr>
              <a:t>0</a:t>
            </a:r>
          </a:p>
          <a:p>
            <a:pPr lvl="1" eaLnBrk="1" hangingPunct="1">
              <a:buClr>
                <a:schemeClr val="folHlink"/>
              </a:buClr>
              <a:buFontTx/>
              <a:buNone/>
            </a:pPr>
            <a:r>
              <a:rPr lang="en-US" altLang="zh-TW">
                <a:latin typeface="Times New Roman" panose="02020603050405020304" pitchFamily="18" charset="0"/>
              </a:rPr>
              <a:t>1	0	0	0</a:t>
            </a:r>
          </a:p>
          <a:p>
            <a:pPr lvl="1" eaLnBrk="1" hangingPunct="1">
              <a:buClr>
                <a:schemeClr val="folHlink"/>
              </a:buClr>
              <a:buFontTx/>
              <a:buNone/>
            </a:pPr>
            <a:r>
              <a:rPr lang="en-US" altLang="zh-TW">
                <a:latin typeface="Times New Roman" panose="02020603050405020304" pitchFamily="18" charset="0"/>
              </a:rPr>
              <a:t>0	1	0	0</a:t>
            </a:r>
          </a:p>
          <a:p>
            <a:pPr lvl="1" eaLnBrk="1" hangingPunct="1">
              <a:buClr>
                <a:schemeClr val="folHlink"/>
              </a:buClr>
              <a:buFontTx/>
              <a:buNone/>
            </a:pPr>
            <a:r>
              <a:rPr lang="en-US" altLang="zh-TW">
                <a:latin typeface="Times New Roman" panose="02020603050405020304" pitchFamily="18" charset="0"/>
              </a:rPr>
              <a:t>0	0	1	0</a:t>
            </a:r>
          </a:p>
          <a:p>
            <a:pPr lvl="1" eaLnBrk="1" hangingPunct="1">
              <a:buClr>
                <a:schemeClr val="folHlink"/>
              </a:buClr>
              <a:buFontTx/>
              <a:buNone/>
            </a:pPr>
            <a:r>
              <a:rPr lang="en-US" altLang="zh-TW">
                <a:latin typeface="Times New Roman" panose="02020603050405020304" pitchFamily="18" charset="0"/>
              </a:rPr>
              <a:t>0	0	0	1</a:t>
            </a:r>
          </a:p>
          <a:p>
            <a:pPr lvl="1" eaLnBrk="1" hangingPunct="1">
              <a:buClr>
                <a:schemeClr val="folHlink"/>
              </a:buClr>
              <a:buFontTx/>
              <a:buNone/>
            </a:pPr>
            <a:r>
              <a:rPr lang="en-US" altLang="zh-TW">
                <a:latin typeface="Times New Roman" panose="02020603050405020304" pitchFamily="18" charset="0"/>
              </a:rPr>
              <a:t>1	0	0	0</a:t>
            </a:r>
          </a:p>
          <a:p>
            <a:pPr lvl="1" eaLnBrk="1" hangingPunct="1">
              <a:buClr>
                <a:schemeClr val="folHlink"/>
              </a:buClr>
              <a:buFontTx/>
              <a:buNone/>
            </a:pPr>
            <a:endParaRPr lang="zh-TW" altLang="en-US">
              <a:latin typeface="Times New Roman" panose="02020603050405020304" pitchFamily="18" charset="0"/>
            </a:endParaRPr>
          </a:p>
        </p:txBody>
      </p:sp>
      <p:sp>
        <p:nvSpPr>
          <p:cNvPr id="54277" name="Line 5">
            <a:extLst>
              <a:ext uri="{FF2B5EF4-FFF2-40B4-BE49-F238E27FC236}">
                <a16:creationId xmlns:a16="http://schemas.microsoft.com/office/drawing/2014/main" id="{FFF1EE52-800C-4F9E-8349-6B0BCCCE7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1582738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278" name="Line 6">
            <a:extLst>
              <a:ext uri="{FF2B5EF4-FFF2-40B4-BE49-F238E27FC236}">
                <a16:creationId xmlns:a16="http://schemas.microsoft.com/office/drawing/2014/main" id="{7F71A387-2955-4922-AD6C-BB92F11B5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50" y="33353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4279" name="Picture 8">
            <a:extLst>
              <a:ext uri="{FF2B5EF4-FFF2-40B4-BE49-F238E27FC236}">
                <a16:creationId xmlns:a16="http://schemas.microsoft.com/office/drawing/2014/main" id="{33B359A3-65BC-4632-9794-41239320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412875"/>
            <a:ext cx="5192712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10">
            <a:extLst>
              <a:ext uri="{FF2B5EF4-FFF2-40B4-BE49-F238E27FC236}">
                <a16:creationId xmlns:a16="http://schemas.microsoft.com/office/drawing/2014/main" id="{2E7F3D5D-1809-4ECA-A91C-9F8FB500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789363"/>
            <a:ext cx="3000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0">
            <a:extLst>
              <a:ext uri="{FF2B5EF4-FFF2-40B4-BE49-F238E27FC236}">
                <a16:creationId xmlns:a16="http://schemas.microsoft.com/office/drawing/2014/main" id="{2032442C-2A8F-4DC8-95C5-6D0947BF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949950"/>
            <a:ext cx="3000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投影片編號版面配置區 5">
            <a:extLst>
              <a:ext uri="{FF2B5EF4-FFF2-40B4-BE49-F238E27FC236}">
                <a16:creationId xmlns:a16="http://schemas.microsoft.com/office/drawing/2014/main" id="{1E25103E-345F-42DD-AD73-85CA5676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E44FC7-010F-42C7-805A-565430E2FC7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FC83B79-9F3E-4DA6-A3F8-26AEE9F9C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523875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 sz="2400"/>
              <a:t>Application of counters</a:t>
            </a:r>
          </a:p>
          <a:p>
            <a:pPr lvl="1" eaLnBrk="1" hangingPunct="1"/>
            <a:r>
              <a:rPr lang="en-US" altLang="zh-TW" sz="2000"/>
              <a:t>Counters may be used to generate timing signals to control the sequence of operations in a digital system.</a:t>
            </a:r>
          </a:p>
          <a:p>
            <a:pPr eaLnBrk="1" hangingPunct="1"/>
            <a:r>
              <a:rPr lang="en-US" altLang="zh-TW" sz="2400"/>
              <a:t>Approaches for generation of 2</a:t>
            </a:r>
            <a:r>
              <a:rPr lang="en-US" altLang="zh-TW" sz="2400" i="1" baseline="30000"/>
              <a:t>n</a:t>
            </a:r>
            <a:r>
              <a:rPr lang="en-US" altLang="zh-TW" sz="2400"/>
              <a:t> timing signals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000"/>
              <a:t>1.	a shift register w/ 2</a:t>
            </a:r>
            <a:r>
              <a:rPr lang="en-US" altLang="zh-TW" sz="2000" i="1" baseline="30000"/>
              <a:t>n</a:t>
            </a:r>
            <a:r>
              <a:rPr lang="en-US" altLang="zh-TW" sz="2000"/>
              <a:t> flip-flops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000"/>
              <a:t>2.	an </a:t>
            </a:r>
            <a:r>
              <a:rPr lang="en-US" altLang="zh-TW" sz="2000" i="1"/>
              <a:t>n</a:t>
            </a:r>
            <a:r>
              <a:rPr lang="en-US" altLang="zh-TW" sz="2000"/>
              <a:t>-bit binary counter together w/ an </a:t>
            </a:r>
            <a:r>
              <a:rPr lang="en-US" altLang="zh-TW" sz="2000" i="1"/>
              <a:t>n</a:t>
            </a:r>
            <a:r>
              <a:rPr lang="en-US" altLang="zh-TW" sz="2000"/>
              <a:t>-to-2</a:t>
            </a:r>
            <a:r>
              <a:rPr lang="en-US" altLang="zh-TW" sz="2000" i="1" baseline="30000"/>
              <a:t>n</a:t>
            </a:r>
            <a:r>
              <a:rPr lang="en-US" altLang="zh-TW" sz="2000"/>
              <a:t>-line decoder</a:t>
            </a:r>
            <a:endParaRPr lang="zh-TW" altLang="en-US" sz="2000"/>
          </a:p>
        </p:txBody>
      </p:sp>
      <p:pic>
        <p:nvPicPr>
          <p:cNvPr id="55301" name="Picture 9">
            <a:extLst>
              <a:ext uri="{FF2B5EF4-FFF2-40B4-BE49-F238E27FC236}">
                <a16:creationId xmlns:a16="http://schemas.microsoft.com/office/drawing/2014/main" id="{4A9C4FE2-9C0F-4E7E-AC8D-D47BD5D5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924175"/>
            <a:ext cx="3186112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8">
            <a:extLst>
              <a:ext uri="{FF2B5EF4-FFF2-40B4-BE49-F238E27FC236}">
                <a16:creationId xmlns:a16="http://schemas.microsoft.com/office/drawing/2014/main" id="{C7B46169-54F3-4EB7-944C-D49B0CF5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429000"/>
            <a:ext cx="519112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編號版面配置區 5">
            <a:extLst>
              <a:ext uri="{FF2B5EF4-FFF2-40B4-BE49-F238E27FC236}">
                <a16:creationId xmlns:a16="http://schemas.microsoft.com/office/drawing/2014/main" id="{7DA4DFF6-C81D-4FF8-AC73-85241928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F22C83-E05D-448F-BFB8-7CB402C098CA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56323" name="Picture 10">
            <a:extLst>
              <a:ext uri="{FF2B5EF4-FFF2-40B4-BE49-F238E27FC236}">
                <a16:creationId xmlns:a16="http://schemas.microsoft.com/office/drawing/2014/main" id="{61E6C02A-83B7-463D-87FB-C6493D398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92600"/>
            <a:ext cx="3000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9">
            <a:extLst>
              <a:ext uri="{FF2B5EF4-FFF2-40B4-BE49-F238E27FC236}">
                <a16:creationId xmlns:a16="http://schemas.microsoft.com/office/drawing/2014/main" id="{D17368F5-76D4-402F-B557-E0F8ECD7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908050"/>
            <a:ext cx="3186113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8">
            <a:extLst>
              <a:ext uri="{FF2B5EF4-FFF2-40B4-BE49-F238E27FC236}">
                <a16:creationId xmlns:a16="http://schemas.microsoft.com/office/drawing/2014/main" id="{68C6FF61-D3CB-4FBA-891A-A735667D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5192713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8">
            <a:extLst>
              <a:ext uri="{FF2B5EF4-FFF2-40B4-BE49-F238E27FC236}">
                <a16:creationId xmlns:a16="http://schemas.microsoft.com/office/drawing/2014/main" id="{A9D14692-19F8-420D-A3EC-0731E813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76475"/>
            <a:ext cx="5030787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編號版面配置區 5">
            <a:extLst>
              <a:ext uri="{FF2B5EF4-FFF2-40B4-BE49-F238E27FC236}">
                <a16:creationId xmlns:a16="http://schemas.microsoft.com/office/drawing/2014/main" id="{5E33D96C-E7E2-42F5-8295-398445CE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460B2D-97EF-4EB2-9111-3C695DC4715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3743F4AE-31F8-41BB-AF7F-CC9CE090B8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Johnson counter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44EAE39E-17BC-4877-B6E7-1F1F7A93A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Ring counter vs. Switch-tail ring counter</a:t>
            </a:r>
          </a:p>
          <a:p>
            <a:pPr lvl="1" eaLnBrk="1" hangingPunct="1"/>
            <a:r>
              <a:rPr lang="en-US" altLang="zh-TW"/>
              <a:t>Ring counter</a:t>
            </a:r>
          </a:p>
          <a:p>
            <a:pPr lvl="2" eaLnBrk="1" hangingPunct="1"/>
            <a:r>
              <a:rPr lang="en-US" altLang="zh-TW"/>
              <a:t>a </a:t>
            </a:r>
            <a:r>
              <a:rPr lang="en-US" altLang="zh-TW" i="1"/>
              <a:t>k</a:t>
            </a:r>
            <a:r>
              <a:rPr lang="en-US" altLang="zh-TW"/>
              <a:t>-bit ring counter circulates a single bit among the flip-flops to provide </a:t>
            </a:r>
            <a:r>
              <a:rPr lang="en-US" altLang="zh-TW" i="1"/>
              <a:t>k</a:t>
            </a:r>
            <a:r>
              <a:rPr lang="en-US" altLang="zh-TW"/>
              <a:t> distinguishable states.</a:t>
            </a:r>
          </a:p>
          <a:p>
            <a:pPr lvl="1" eaLnBrk="1" hangingPunct="1"/>
            <a:r>
              <a:rPr lang="en-US" altLang="zh-TW"/>
              <a:t>Switch-tail ring counter</a:t>
            </a:r>
          </a:p>
          <a:p>
            <a:pPr lvl="2" eaLnBrk="1" hangingPunct="1"/>
            <a:r>
              <a:rPr lang="en-US" altLang="zh-TW"/>
              <a:t>is a circular shift register w/ the complement output of the last flip-flop connected to the input of the first flip-flop</a:t>
            </a:r>
          </a:p>
          <a:p>
            <a:pPr lvl="2" eaLnBrk="1" hangingPunct="1"/>
            <a:r>
              <a:rPr lang="en-US" altLang="zh-TW"/>
              <a:t>a </a:t>
            </a:r>
            <a:r>
              <a:rPr lang="en-US" altLang="zh-TW" i="1"/>
              <a:t>k</a:t>
            </a:r>
            <a:r>
              <a:rPr lang="en-US" altLang="zh-TW"/>
              <a:t>-bit switch-tail ring counter will go through a sequence of 2</a:t>
            </a:r>
            <a:r>
              <a:rPr lang="en-US" altLang="zh-TW" i="1"/>
              <a:t>k</a:t>
            </a:r>
            <a:r>
              <a:rPr lang="en-US" altLang="zh-TW"/>
              <a:t> distinguishable states. (initial value = 0 0 … 0)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編號版面配置區 5">
            <a:extLst>
              <a:ext uri="{FF2B5EF4-FFF2-40B4-BE49-F238E27FC236}">
                <a16:creationId xmlns:a16="http://schemas.microsoft.com/office/drawing/2014/main" id="{17D52383-6088-4F80-8E54-3D3E8312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87929B-58D5-4CFA-B1A1-45C13DFB255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002D35D-52E9-4A66-8BC7-2D2FA9C61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60350"/>
            <a:ext cx="7772400" cy="5065713"/>
          </a:xfrm>
        </p:spPr>
        <p:txBody>
          <a:bodyPr/>
          <a:lstStyle/>
          <a:p>
            <a:pPr eaLnBrk="1" hangingPunct="1"/>
            <a:r>
              <a:rPr lang="en-US" altLang="zh-TW"/>
              <a:t>An example: Switch-tail ring counter</a:t>
            </a:r>
          </a:p>
        </p:txBody>
      </p:sp>
      <p:pic>
        <p:nvPicPr>
          <p:cNvPr id="58372" name="Picture 8">
            <a:extLst>
              <a:ext uri="{FF2B5EF4-FFF2-40B4-BE49-F238E27FC236}">
                <a16:creationId xmlns:a16="http://schemas.microsoft.com/office/drawing/2014/main" id="{7B3FB3F6-006F-4C7A-BDDD-A209A64D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81075"/>
            <a:ext cx="68707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編號版面配置區 5">
            <a:extLst>
              <a:ext uri="{FF2B5EF4-FFF2-40B4-BE49-F238E27FC236}">
                <a16:creationId xmlns:a16="http://schemas.microsoft.com/office/drawing/2014/main" id="{2753CBDB-F0E3-4F89-9C65-3D4E5DE1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4EFCE-4889-41CA-931B-096C35BC56BB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7DB4D5E-8A18-4661-B772-2EF358414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76250"/>
            <a:ext cx="7772400" cy="6265863"/>
          </a:xfrm>
        </p:spPr>
        <p:txBody>
          <a:bodyPr/>
          <a:lstStyle/>
          <a:p>
            <a:pPr eaLnBrk="1" hangingPunct="1"/>
            <a:r>
              <a:rPr lang="en-US" altLang="zh-TW"/>
              <a:t>Johnson counter</a:t>
            </a:r>
          </a:p>
          <a:p>
            <a:pPr lvl="1" eaLnBrk="1" hangingPunct="1"/>
            <a:r>
              <a:rPr lang="en-US" altLang="zh-TW"/>
              <a:t>a </a:t>
            </a:r>
            <a:r>
              <a:rPr lang="en-US" altLang="zh-TW" i="1"/>
              <a:t>k</a:t>
            </a:r>
            <a:r>
              <a:rPr lang="en-US" altLang="zh-TW"/>
              <a:t>-bit switch-tail ring counter + 2</a:t>
            </a:r>
            <a:r>
              <a:rPr lang="en-US" altLang="zh-TW" i="1"/>
              <a:t>k</a:t>
            </a:r>
            <a:r>
              <a:rPr lang="en-US" altLang="zh-TW"/>
              <a:t> decoding gates</a:t>
            </a:r>
          </a:p>
          <a:p>
            <a:pPr lvl="1" eaLnBrk="1" hangingPunct="1"/>
            <a:r>
              <a:rPr lang="en-US" altLang="zh-TW"/>
              <a:t>provide outputs for 2</a:t>
            </a:r>
            <a:r>
              <a:rPr lang="en-US" altLang="zh-TW" i="1"/>
              <a:t>k</a:t>
            </a:r>
            <a:r>
              <a:rPr lang="en-US" altLang="zh-TW"/>
              <a:t> timing signals</a:t>
            </a:r>
          </a:p>
          <a:p>
            <a:pPr lvl="2" eaLnBrk="1" hangingPunct="1"/>
            <a:r>
              <a:rPr lang="en-US" altLang="zh-TW"/>
              <a:t>E.g.:  4-bit Johnson counter</a:t>
            </a:r>
          </a:p>
          <a:p>
            <a:pPr lvl="2" eaLnBrk="1" hangingPunct="1"/>
            <a:endParaRPr lang="en-US" altLang="zh-TW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lvl="1" eaLnBrk="1" hangingPunct="1"/>
            <a:r>
              <a:rPr lang="en-US" altLang="zh-TW"/>
              <a:t>The decoding follows a regular pattern: </a:t>
            </a:r>
          </a:p>
          <a:p>
            <a:pPr lvl="2" eaLnBrk="1" hangingPunct="1"/>
            <a:r>
              <a:rPr lang="en-US" altLang="zh-TW"/>
              <a:t>2 inputs per decoding gate</a:t>
            </a:r>
            <a:endParaRPr lang="zh-TW" altLang="en-US"/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4B7AA866-5038-459F-A8D9-C7CA7713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249488"/>
            <a:ext cx="67691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5">
            <a:extLst>
              <a:ext uri="{FF2B5EF4-FFF2-40B4-BE49-F238E27FC236}">
                <a16:creationId xmlns:a16="http://schemas.microsoft.com/office/drawing/2014/main" id="{415BCD7E-519B-43B6-80FA-69050703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E3DB4C-38B8-4D7C-8F51-EE1D21392F6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49890F1-09B3-470C-BC1B-BF9FAF954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Disadv. of the switch-tail ring counter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if it finds itself in an unused state, it will persist to circulate in the invalid states and never find its way to a valid state.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One correcting procedure:   D</a:t>
            </a:r>
            <a:r>
              <a:rPr lang="en-US" altLang="zh-TW" baseline="-25000"/>
              <a:t>C</a:t>
            </a:r>
            <a:r>
              <a:rPr lang="en-US" altLang="zh-TW"/>
              <a:t> = (A + C) B</a:t>
            </a:r>
          </a:p>
          <a:p>
            <a:pPr eaLnBrk="1" hangingPunct="1">
              <a:lnSpc>
                <a:spcPct val="90000"/>
              </a:lnSpc>
            </a:pPr>
            <a:endParaRPr lang="en-US" altLang="zh-TW"/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Summary: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Johnson counters can be constructed for any # of timing sequences: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		# of flip-flops = 1/2 (the # of timing signals)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		# of decoding gates = # of timing signals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		2-input per gate</a:t>
            </a:r>
          </a:p>
          <a:p>
            <a:pPr eaLnBrk="1" hangingPunct="1">
              <a:lnSpc>
                <a:spcPct val="90000"/>
              </a:lnSpc>
            </a:pPr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編號版面配置區 5">
            <a:extLst>
              <a:ext uri="{FF2B5EF4-FFF2-40B4-BE49-F238E27FC236}">
                <a16:creationId xmlns:a16="http://schemas.microsoft.com/office/drawing/2014/main" id="{692BBC3D-958F-4D23-94FF-1B8C0756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EB70D4-AE39-4CF5-B245-2B47782D9EC1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1443" name="Rectangle 5">
            <a:extLst>
              <a:ext uri="{FF2B5EF4-FFF2-40B4-BE49-F238E27FC236}">
                <a16:creationId xmlns:a16="http://schemas.microsoft.com/office/drawing/2014/main" id="{64CAD38E-C382-459B-A837-8A5ACA5C0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6.6 HDL for Registers and Counters</a:t>
            </a:r>
          </a:p>
        </p:txBody>
      </p:sp>
      <p:sp>
        <p:nvSpPr>
          <p:cNvPr id="61444" name="Text Box 6">
            <a:extLst>
              <a:ext uri="{FF2B5EF4-FFF2-40B4-BE49-F238E27FC236}">
                <a16:creationId xmlns:a16="http://schemas.microsoft.com/office/drawing/2014/main" id="{805783D3-3EB1-4D76-873B-1742ED62D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211263"/>
            <a:ext cx="240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400">
                <a:solidFill>
                  <a:srgbClr val="0000FF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  </a:t>
            </a:r>
            <a:r>
              <a:rPr lang="en-US" altLang="zh-TW" sz="2400">
                <a:solidFill>
                  <a:srgbClr val="0000FF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Shift Register</a:t>
            </a:r>
          </a:p>
        </p:txBody>
      </p:sp>
      <p:sp>
        <p:nvSpPr>
          <p:cNvPr id="61445" name="Text Box 7">
            <a:extLst>
              <a:ext uri="{FF2B5EF4-FFF2-40B4-BE49-F238E27FC236}">
                <a16:creationId xmlns:a16="http://schemas.microsoft.com/office/drawing/2014/main" id="{AC6DD987-0FE2-433C-8C83-BF7C9D1D9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1674813"/>
            <a:ext cx="167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Statement:</a:t>
            </a:r>
          </a:p>
        </p:txBody>
      </p:sp>
      <p:sp>
        <p:nvSpPr>
          <p:cNvPr id="61446" name="Text Box 8">
            <a:extLst>
              <a:ext uri="{FF2B5EF4-FFF2-40B4-BE49-F238E27FC236}">
                <a16:creationId xmlns:a16="http://schemas.microsoft.com/office/drawing/2014/main" id="{79628863-E7D8-454A-A03D-EE2D4559D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108200"/>
            <a:ext cx="477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A_par &lt;= {MSB_in, A_par [3: 1]}</a:t>
            </a:r>
          </a:p>
        </p:txBody>
      </p:sp>
      <p:sp>
        <p:nvSpPr>
          <p:cNvPr id="61447" name="Text Box 9">
            <a:extLst>
              <a:ext uri="{FF2B5EF4-FFF2-40B4-BE49-F238E27FC236}">
                <a16:creationId xmlns:a16="http://schemas.microsoft.com/office/drawing/2014/main" id="{ADEC907A-C1CD-4B60-9936-322E02BD7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636838"/>
            <a:ext cx="80851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specifies a concatenation of serial data input for a right shift operation (</a:t>
            </a:r>
            <a:r>
              <a:rPr lang="en-US" altLang="zh-TW" sz="2400" i="1">
                <a:solidFill>
                  <a:srgbClr val="0000FF"/>
                </a:solidFill>
                <a:ea typeface="新細明體" panose="02020500000000000000" pitchFamily="18" charset="-120"/>
              </a:rPr>
              <a:t>MSB_in</a:t>
            </a:r>
            <a:r>
              <a:rPr lang="en-US" altLang="zh-TW" sz="2400">
                <a:ea typeface="新細明體" panose="02020500000000000000" pitchFamily="18" charset="-120"/>
              </a:rPr>
              <a:t>) with bits </a:t>
            </a:r>
            <a:r>
              <a:rPr lang="en-US" altLang="zh-TW" sz="2400" i="1">
                <a:solidFill>
                  <a:srgbClr val="0000FF"/>
                </a:solidFill>
                <a:ea typeface="新細明體" panose="02020500000000000000" pitchFamily="18" charset="-120"/>
              </a:rPr>
              <a:t>A_par[3 : 1] of the output data bus</a:t>
            </a:r>
            <a:r>
              <a:rPr lang="en-US" altLang="zh-TW" sz="2400">
                <a:ea typeface="新細明體" panose="02020500000000000000" pitchFamily="18" charset="-120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編號版面配置區 5">
            <a:extLst>
              <a:ext uri="{FF2B5EF4-FFF2-40B4-BE49-F238E27FC236}">
                <a16:creationId xmlns:a16="http://schemas.microsoft.com/office/drawing/2014/main" id="{B78E49F7-E1CD-406D-814F-C52F9FAB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5E2062-C0E0-4645-963A-71E3B031FC3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5AA8F592-5426-4237-8FCA-1A9E1711E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403225"/>
            <a:ext cx="7793038" cy="601663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6.1 (Universal Shift Register‐Behavioral Model)</a:t>
            </a:r>
          </a:p>
        </p:txBody>
      </p:sp>
      <p:pic>
        <p:nvPicPr>
          <p:cNvPr id="62468" name="圖片 2" descr="HDL EX6.1_1.png">
            <a:extLst>
              <a:ext uri="{FF2B5EF4-FFF2-40B4-BE49-F238E27FC236}">
                <a16:creationId xmlns:a16="http://schemas.microsoft.com/office/drawing/2014/main" id="{E38A585C-5C07-46B3-912C-36A0A226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09688"/>
            <a:ext cx="7812088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5">
            <a:extLst>
              <a:ext uri="{FF2B5EF4-FFF2-40B4-BE49-F238E27FC236}">
                <a16:creationId xmlns:a16="http://schemas.microsoft.com/office/drawing/2014/main" id="{EDCD03F8-3EE7-49F3-8F70-A9AB7EBD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C93B69-7D7F-4A40-9C54-A08DB8AA37BE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453069A-245B-414E-89AC-96EBE3A78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6.1</a:t>
            </a:r>
            <a:r>
              <a:rPr lang="zh-TW" altLang="en-US"/>
              <a:t> </a:t>
            </a:r>
            <a:r>
              <a:rPr lang="en-US" altLang="zh-TW"/>
              <a:t>Registers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382266B9-4339-4559-B70E-FA57AFD0F6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066800"/>
            <a:ext cx="4608512" cy="5065713"/>
          </a:xfrm>
        </p:spPr>
        <p:txBody>
          <a:bodyPr/>
          <a:lstStyle/>
          <a:p>
            <a:pPr eaLnBrk="1" hangingPunct="1"/>
            <a:r>
              <a:rPr lang="en-US" altLang="zh-TW"/>
              <a:t>A n-bit register</a:t>
            </a:r>
          </a:p>
          <a:p>
            <a:pPr lvl="1" eaLnBrk="1" hangingPunct="1"/>
            <a:r>
              <a:rPr lang="en-US" altLang="zh-TW"/>
              <a:t>n flip-flops capable of storing n bits of binary information</a:t>
            </a:r>
          </a:p>
          <a:p>
            <a:pPr lvl="1" eaLnBrk="1" hangingPunct="1"/>
            <a:r>
              <a:rPr lang="en-US" altLang="zh-TW"/>
              <a:t>4-bit register</a:t>
            </a:r>
          </a:p>
        </p:txBody>
      </p:sp>
      <p:pic>
        <p:nvPicPr>
          <p:cNvPr id="17413" name="Picture 1046">
            <a:extLst>
              <a:ext uri="{FF2B5EF4-FFF2-40B4-BE49-F238E27FC236}">
                <a16:creationId xmlns:a16="http://schemas.microsoft.com/office/drawing/2014/main" id="{893E2914-C851-4613-A2A2-F400F784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60350"/>
            <a:ext cx="2239962" cy="616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047">
            <a:extLst>
              <a:ext uri="{FF2B5EF4-FFF2-40B4-BE49-F238E27FC236}">
                <a16:creationId xmlns:a16="http://schemas.microsoft.com/office/drawing/2014/main" id="{6392E239-846A-41EE-A2AF-53B8FCA0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876925"/>
            <a:ext cx="14747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編號版面配置區 3">
            <a:extLst>
              <a:ext uri="{FF2B5EF4-FFF2-40B4-BE49-F238E27FC236}">
                <a16:creationId xmlns:a16="http://schemas.microsoft.com/office/drawing/2014/main" id="{F4B2CA62-D562-4B11-8977-54F9B748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FBCE33-E618-4633-892D-ABEC49DA740B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76CA09EA-50B3-4648-B725-03351BBDA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403225"/>
            <a:ext cx="7793038" cy="601663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6.1 (Universal Shift Register‐Behavioral Model)</a:t>
            </a:r>
          </a:p>
        </p:txBody>
      </p:sp>
      <p:pic>
        <p:nvPicPr>
          <p:cNvPr id="63492" name="圖片 5" descr="HDL EX6.1_2.png">
            <a:extLst>
              <a:ext uri="{FF2B5EF4-FFF2-40B4-BE49-F238E27FC236}">
                <a16:creationId xmlns:a16="http://schemas.microsoft.com/office/drawing/2014/main" id="{23F95EBD-30DB-44A7-A82F-5AADDB5C6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8027988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C7953815-6159-4D24-9717-9A5933EB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64515" name="投影片編號版面配置區 3">
            <a:extLst>
              <a:ext uri="{FF2B5EF4-FFF2-40B4-BE49-F238E27FC236}">
                <a16:creationId xmlns:a16="http://schemas.microsoft.com/office/drawing/2014/main" id="{D5B4C7B1-2348-45D0-8D68-D8D58A3F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4F8A2E-6727-4C1F-8DE6-180305C4374D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64516" name="Picture 4">
            <a:extLst>
              <a:ext uri="{FF2B5EF4-FFF2-40B4-BE49-F238E27FC236}">
                <a16:creationId xmlns:a16="http://schemas.microsoft.com/office/drawing/2014/main" id="{93DCE2EA-2E56-45AB-85FC-141217EB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11238"/>
            <a:ext cx="8828087" cy="554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Line 5">
            <a:extLst>
              <a:ext uri="{FF2B5EF4-FFF2-40B4-BE49-F238E27FC236}">
                <a16:creationId xmlns:a16="http://schemas.microsoft.com/office/drawing/2014/main" id="{59A2C304-5BCC-4459-B2D7-8655B405DF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4438" y="896938"/>
            <a:ext cx="2555875" cy="94773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8" name="Text Box 6">
            <a:extLst>
              <a:ext uri="{FF2B5EF4-FFF2-40B4-BE49-F238E27FC236}">
                <a16:creationId xmlns:a16="http://schemas.microsoft.com/office/drawing/2014/main" id="{43A92A48-11FD-4780-88EA-F9FB75029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313" y="436563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00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buffer</a:t>
            </a:r>
            <a:endParaRPr lang="zh-TW" altLang="zh-TW"/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DE1D258B-FCD4-4EDD-B9AE-EBB40F5B3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8175" y="4379913"/>
            <a:ext cx="28670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Arial" panose="020B0604020202020204" pitchFamily="34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Arial" panose="020B0604020202020204" pitchFamily="34" charset="0"/>
              </a:rPr>
              <a:t>在這兩行之間新增一行，如下：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elsif </a:t>
            </a:r>
            <a:r>
              <a:rPr lang="en-US" altLang="zh-TW" sz="1200">
                <a:solidFill>
                  <a:srgbClr val="FF6600"/>
                </a:solidFill>
                <a:latin typeface="Arial" panose="020B0604020202020204" pitchFamily="34" charset="0"/>
              </a:rPr>
              <a:t>CLK'event </a:t>
            </a:r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and </a:t>
            </a:r>
            <a:r>
              <a:rPr lang="en-US" altLang="zh-TW" sz="1200">
                <a:solidFill>
                  <a:srgbClr val="FF6600"/>
                </a:solidFill>
                <a:latin typeface="Arial" panose="020B0604020202020204" pitchFamily="34" charset="0"/>
              </a:rPr>
              <a:t>CLK = '1' </a:t>
            </a:r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then</a:t>
            </a:r>
            <a:endParaRPr lang="zh-TW" altLang="zh-TW"/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C99014A3-D41B-4213-BA6C-800453D25C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5738" y="2349500"/>
            <a:ext cx="3067050" cy="15398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1" name="Text Box 9">
            <a:extLst>
              <a:ext uri="{FF2B5EF4-FFF2-40B4-BE49-F238E27FC236}">
                <a16:creationId xmlns:a16="http://schemas.microsoft.com/office/drawing/2014/main" id="{F118A075-C791-4B68-82BC-1DF7E454C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1465263"/>
            <a:ext cx="866775" cy="1016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Clear_b = '0'</a:t>
            </a:r>
            <a:endParaRPr lang="zh-TW" altLang="zh-TW"/>
          </a:p>
        </p:txBody>
      </p:sp>
      <p:sp>
        <p:nvSpPr>
          <p:cNvPr id="64522" name="Text Box 10">
            <a:extLst>
              <a:ext uri="{FF2B5EF4-FFF2-40B4-BE49-F238E27FC236}">
                <a16:creationId xmlns:a16="http://schemas.microsoft.com/office/drawing/2014/main" id="{0B93C862-26F5-437C-998F-A4C4BD1E1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2687638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"0000"</a:t>
            </a:r>
            <a:endParaRPr lang="zh-TW" altLang="zh-TW"/>
          </a:p>
        </p:txBody>
      </p:sp>
      <p:sp>
        <p:nvSpPr>
          <p:cNvPr id="64523" name="Line 11">
            <a:extLst>
              <a:ext uri="{FF2B5EF4-FFF2-40B4-BE49-F238E27FC236}">
                <a16:creationId xmlns:a16="http://schemas.microsoft.com/office/drawing/2014/main" id="{A00E6B2A-3E5A-486D-BE04-2F3645E9BA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7763" y="3195638"/>
            <a:ext cx="835025" cy="6032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4" name="Line 12">
            <a:extLst>
              <a:ext uri="{FF2B5EF4-FFF2-40B4-BE49-F238E27FC236}">
                <a16:creationId xmlns:a16="http://schemas.microsoft.com/office/drawing/2014/main" id="{B49465A2-1114-4448-83FA-23EBF6F14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8625" y="4151313"/>
            <a:ext cx="2746375" cy="47466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5" name="Line 13">
            <a:extLst>
              <a:ext uri="{FF2B5EF4-FFF2-40B4-BE49-F238E27FC236}">
                <a16:creationId xmlns:a16="http://schemas.microsoft.com/office/drawing/2014/main" id="{58936572-F6AD-4305-B3BB-A993BA8FB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1825" y="5229225"/>
            <a:ext cx="3813175" cy="7207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6" name="Text Box 14">
            <a:extLst>
              <a:ext uri="{FF2B5EF4-FFF2-40B4-BE49-F238E27FC236}">
                <a16:creationId xmlns:a16="http://schemas.microsoft.com/office/drawing/2014/main" id="{AF075BDF-1098-479F-8720-BDBB72B54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054600"/>
            <a:ext cx="2133600" cy="127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註：這四個依序</a:t>
            </a:r>
            <a:r>
              <a:rPr lang="en-US" altLang="zh-TW" sz="1200" b="1">
                <a:solidFill>
                  <a:srgbClr val="008080"/>
                </a:solidFill>
                <a:latin typeface="Times New Roman" panose="02020603050405020304" pitchFamily="18" charset="0"/>
              </a:rPr>
              <a:t>(</a:t>
            </a:r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由上而下</a:t>
            </a:r>
            <a:r>
              <a:rPr lang="en-US" altLang="zh-TW" sz="1200" b="1">
                <a:solidFill>
                  <a:srgbClr val="008080"/>
                </a:solidFill>
                <a:latin typeface="Times New Roman" panose="02020603050405020304" pitchFamily="18" charset="0"/>
              </a:rPr>
              <a:t>)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when </a:t>
            </a:r>
            <a:r>
              <a:rPr lang="en-US" altLang="zh-TW" sz="1200">
                <a:solidFill>
                  <a:srgbClr val="FF6600"/>
                </a:solidFill>
                <a:latin typeface="Arial" panose="020B0604020202020204" pitchFamily="34" charset="0"/>
              </a:rPr>
              <a:t>"00"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when </a:t>
            </a:r>
            <a:r>
              <a:rPr lang="en-US" altLang="zh-TW" sz="1200">
                <a:solidFill>
                  <a:srgbClr val="FF6600"/>
                </a:solidFill>
                <a:latin typeface="Arial" panose="020B0604020202020204" pitchFamily="34" charset="0"/>
              </a:rPr>
              <a:t>"01"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when </a:t>
            </a:r>
            <a:r>
              <a:rPr lang="en-US" altLang="zh-TW" sz="1200">
                <a:solidFill>
                  <a:srgbClr val="FF6600"/>
                </a:solidFill>
                <a:latin typeface="Arial" panose="020B0604020202020204" pitchFamily="34" charset="0"/>
              </a:rPr>
              <a:t>"10"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when </a:t>
            </a:r>
            <a:r>
              <a:rPr lang="en-US" altLang="zh-TW" sz="1200">
                <a:solidFill>
                  <a:srgbClr val="FF6600"/>
                </a:solidFill>
                <a:latin typeface="Arial" panose="020B0604020202020204" pitchFamily="34" charset="0"/>
              </a:rPr>
              <a:t>"11"</a:t>
            </a:r>
            <a:endParaRPr lang="zh-TW" altLang="zh-TW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5">
            <a:extLst>
              <a:ext uri="{FF2B5EF4-FFF2-40B4-BE49-F238E27FC236}">
                <a16:creationId xmlns:a16="http://schemas.microsoft.com/office/drawing/2014/main" id="{1AD59111-E5F4-415D-83A3-B3BCCED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03103F-B1C2-4097-B503-B638D132BBE7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A5601FEB-E349-475C-9095-55BFD6B4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34950"/>
            <a:ext cx="7793038" cy="746125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6.2 (Universal Shift Register‐Structural Model)</a:t>
            </a:r>
          </a:p>
        </p:txBody>
      </p:sp>
      <p:pic>
        <p:nvPicPr>
          <p:cNvPr id="65540" name="圖片 1" descr="HDL EX6.2_1.png">
            <a:extLst>
              <a:ext uri="{FF2B5EF4-FFF2-40B4-BE49-F238E27FC236}">
                <a16:creationId xmlns:a16="http://schemas.microsoft.com/office/drawing/2014/main" id="{9162CD2B-0575-48C5-B204-ADECF6B3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461375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圖片 2" descr="HDL EX6.2_2.png">
            <a:extLst>
              <a:ext uri="{FF2B5EF4-FFF2-40B4-BE49-F238E27FC236}">
                <a16:creationId xmlns:a16="http://schemas.microsoft.com/office/drawing/2014/main" id="{6D654F11-E801-4C0B-AA6F-5722FE9D6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47925"/>
            <a:ext cx="84582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投影片編號版面配置區 3">
            <a:extLst>
              <a:ext uri="{FF2B5EF4-FFF2-40B4-BE49-F238E27FC236}">
                <a16:creationId xmlns:a16="http://schemas.microsoft.com/office/drawing/2014/main" id="{35F8658A-0F58-4E90-B678-F53B814E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E68700-486A-4212-BFDB-A28AB18D0806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E983277-6646-4574-A987-AAD61FCB55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34950"/>
            <a:ext cx="7793038" cy="746125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6.2 (Universal Shift Register‐Structural Model)</a:t>
            </a:r>
          </a:p>
        </p:txBody>
      </p:sp>
      <p:pic>
        <p:nvPicPr>
          <p:cNvPr id="66564" name="圖片 5" descr="HDL EX6.2_3.png">
            <a:extLst>
              <a:ext uri="{FF2B5EF4-FFF2-40B4-BE49-F238E27FC236}">
                <a16:creationId xmlns:a16="http://schemas.microsoft.com/office/drawing/2014/main" id="{568A7442-6840-4EAC-B0EB-FEB08679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38835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編號版面配置區 3">
            <a:extLst>
              <a:ext uri="{FF2B5EF4-FFF2-40B4-BE49-F238E27FC236}">
                <a16:creationId xmlns:a16="http://schemas.microsoft.com/office/drawing/2014/main" id="{2A031695-E156-4174-AF0C-C67D0192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9949D-1701-41BF-9A7A-9FD0DDC9359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181A0EC3-E9E9-4C7F-8AE7-8E141842C2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34950"/>
            <a:ext cx="7793038" cy="746125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6.2 (Universal Shift Register‐Structural Model)</a:t>
            </a:r>
          </a:p>
        </p:txBody>
      </p:sp>
      <p:pic>
        <p:nvPicPr>
          <p:cNvPr id="67588" name="圖片 1" descr="HDL EX6.2_4.png">
            <a:extLst>
              <a:ext uri="{FF2B5EF4-FFF2-40B4-BE49-F238E27FC236}">
                <a16:creationId xmlns:a16="http://schemas.microsoft.com/office/drawing/2014/main" id="{21155135-DA03-467A-B600-E4510CAE4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66825"/>
            <a:ext cx="795655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投影片編號版面配置區 3">
            <a:extLst>
              <a:ext uri="{FF2B5EF4-FFF2-40B4-BE49-F238E27FC236}">
                <a16:creationId xmlns:a16="http://schemas.microsoft.com/office/drawing/2014/main" id="{9763F58A-1780-4EC6-9CC6-892D4597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BEFB57-5271-4FEA-9E6D-65526080CCE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C13DDFE-9D09-440B-92BE-579CCFEEE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34950"/>
            <a:ext cx="7793038" cy="746125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6.2 (Universal Shift Register‐Structural Model)</a:t>
            </a:r>
          </a:p>
        </p:txBody>
      </p:sp>
      <p:pic>
        <p:nvPicPr>
          <p:cNvPr id="68612" name="圖片 1" descr="HDL EX6.2_5.png">
            <a:extLst>
              <a:ext uri="{FF2B5EF4-FFF2-40B4-BE49-F238E27FC236}">
                <a16:creationId xmlns:a16="http://schemas.microsoft.com/office/drawing/2014/main" id="{0D13C675-C9D0-42B7-9BD7-0E52198AB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1035050"/>
            <a:ext cx="4089400" cy="570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A63ED697-26CA-4B2F-A3E9-8FC6533D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69635" name="投影片編號版面配置區 3">
            <a:extLst>
              <a:ext uri="{FF2B5EF4-FFF2-40B4-BE49-F238E27FC236}">
                <a16:creationId xmlns:a16="http://schemas.microsoft.com/office/drawing/2014/main" id="{A4B8E389-F582-4EDD-A276-B402E97B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8027D0-9D57-4022-8652-DC0E90BB66B2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D7CE3956-B449-49A4-8F84-E2ADB8F2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813800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Line 5">
            <a:extLst>
              <a:ext uri="{FF2B5EF4-FFF2-40B4-BE49-F238E27FC236}">
                <a16:creationId xmlns:a16="http://schemas.microsoft.com/office/drawing/2014/main" id="{8FDADF38-C9D5-405C-871B-C8F755AB0A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3395663"/>
            <a:ext cx="2714625" cy="889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A831F116-DFB3-449D-9E52-583DA52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938" y="4030663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Times New Roman" panose="02020603050405020304" pitchFamily="18" charset="0"/>
              </a:rPr>
              <a:t>case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 sel</a:t>
            </a:r>
            <a:endParaRPr lang="zh-TW" altLang="zh-TW"/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75E7FEC-4305-4DB1-9E3A-C5DD11A89F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1638" y="2732088"/>
            <a:ext cx="1214437" cy="2063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C4E124D4-B757-4383-99F6-68D7D707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075" y="2422525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TW" sz="1200">
                <a:solidFill>
                  <a:srgbClr val="FF6600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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endParaRPr lang="zh-TW" altLang="zh-TW"/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7D054045-38A8-4B9C-A35E-A6E6975F0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5150" y="595313"/>
            <a:ext cx="2773363" cy="15017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2" name="Text Box 10">
            <a:extLst>
              <a:ext uri="{FF2B5EF4-FFF2-40B4-BE49-F238E27FC236}">
                <a16:creationId xmlns:a16="http://schemas.microsoft.com/office/drawing/2014/main" id="{1BA3CD6F-948A-4589-B876-CDFE2C4AF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313" y="354013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sel</a:t>
            </a:r>
            <a:endParaRPr lang="zh-TW" altLang="zh-TW"/>
          </a:p>
        </p:txBody>
      </p:sp>
      <p:sp>
        <p:nvSpPr>
          <p:cNvPr id="69643" name="Line 11">
            <a:extLst>
              <a:ext uri="{FF2B5EF4-FFF2-40B4-BE49-F238E27FC236}">
                <a16:creationId xmlns:a16="http://schemas.microsoft.com/office/drawing/2014/main" id="{79B4F73C-DF32-4CE5-9235-7A8B657BFE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3575" y="1084263"/>
            <a:ext cx="3313113" cy="10445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330E8CDC-FB4D-46F2-9495-AB905BEF2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815975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Std_Logic_Vector</a:t>
            </a:r>
            <a:endParaRPr lang="zh-TW" altLang="zh-TW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0DD71D11-B710-4E67-AC85-47117711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70659" name="投影片編號版面配置區 3">
            <a:extLst>
              <a:ext uri="{FF2B5EF4-FFF2-40B4-BE49-F238E27FC236}">
                <a16:creationId xmlns:a16="http://schemas.microsoft.com/office/drawing/2014/main" id="{96508C9F-EE1C-478B-9FB7-25C0D0BB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EA4CD7-E609-4AD2-977B-0861079FAF9E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911B66FD-0B8D-4639-B628-E1E1FF25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3"/>
          <a:stretch>
            <a:fillRect/>
          </a:stretch>
        </p:blipFill>
        <p:spPr bwMode="auto">
          <a:xfrm>
            <a:off x="90488" y="1052513"/>
            <a:ext cx="8980487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Line 5">
            <a:extLst>
              <a:ext uri="{FF2B5EF4-FFF2-40B4-BE49-F238E27FC236}">
                <a16:creationId xmlns:a16="http://schemas.microsoft.com/office/drawing/2014/main" id="{D046D23C-DDF6-4500-B731-BB7215254B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7675" y="1557338"/>
            <a:ext cx="2746375" cy="3587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2" name="Text Box 6">
            <a:extLst>
              <a:ext uri="{FF2B5EF4-FFF2-40B4-BE49-F238E27FC236}">
                <a16:creationId xmlns:a16="http://schemas.microsoft.com/office/drawing/2014/main" id="{7CBF509E-6964-4D5F-B145-D226ADE42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1289050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Clr = '1'</a:t>
            </a:r>
            <a:endParaRPr lang="zh-TW" altLang="zh-TW"/>
          </a:p>
        </p:txBody>
      </p:sp>
      <p:sp>
        <p:nvSpPr>
          <p:cNvPr id="70663" name="Line 7">
            <a:extLst>
              <a:ext uri="{FF2B5EF4-FFF2-40B4-BE49-F238E27FC236}">
                <a16:creationId xmlns:a16="http://schemas.microsoft.com/office/drawing/2014/main" id="{746E55C3-1EE9-4C36-83DE-905CC44C2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2406650"/>
            <a:ext cx="3771900" cy="7350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4" name="Text Box 8">
            <a:extLst>
              <a:ext uri="{FF2B5EF4-FFF2-40B4-BE49-F238E27FC236}">
                <a16:creationId xmlns:a16="http://schemas.microsoft.com/office/drawing/2014/main" id="{840A3971-81E2-467F-B2C0-B274640D9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275" y="2992438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elsif</a:t>
            </a:r>
            <a:endParaRPr lang="zh-TW" altLang="zh-TW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6F1A5785-8A66-426E-BF2A-10D67AAA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71683" name="投影片編號版面配置區 3">
            <a:extLst>
              <a:ext uri="{FF2B5EF4-FFF2-40B4-BE49-F238E27FC236}">
                <a16:creationId xmlns:a16="http://schemas.microsoft.com/office/drawing/2014/main" id="{4E350CA3-9C79-4578-B312-62967E99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96E864-E25B-4374-9333-D154B672D0E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1684" name="Picture 4">
            <a:extLst>
              <a:ext uri="{FF2B5EF4-FFF2-40B4-BE49-F238E27FC236}">
                <a16:creationId xmlns:a16="http://schemas.microsoft.com/office/drawing/2014/main" id="{95825918-FAF6-4BCE-A269-AD783A08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43517" r="-1208" b="16594"/>
          <a:stretch>
            <a:fillRect/>
          </a:stretch>
        </p:blipFill>
        <p:spPr bwMode="auto">
          <a:xfrm>
            <a:off x="0" y="1196975"/>
            <a:ext cx="89820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4">
            <a:extLst>
              <a:ext uri="{FF2B5EF4-FFF2-40B4-BE49-F238E27FC236}">
                <a16:creationId xmlns:a16="http://schemas.microsoft.com/office/drawing/2014/main" id="{BA535F04-6B26-4148-BD3A-1BB26DE6AA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566738"/>
            <a:ext cx="3101975" cy="9175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6" name="Text Box 5">
            <a:extLst>
              <a:ext uri="{FF2B5EF4-FFF2-40B4-BE49-F238E27FC236}">
                <a16:creationId xmlns:a16="http://schemas.microsoft.com/office/drawing/2014/main" id="{51330942-795D-432A-92DA-11E1B93F4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12738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--</a:t>
            </a:r>
            <a:endParaRPr lang="zh-TW" altLang="zh-TW"/>
          </a:p>
        </p:txBody>
      </p:sp>
      <p:sp>
        <p:nvSpPr>
          <p:cNvPr id="71687" name="Line 6">
            <a:extLst>
              <a:ext uri="{FF2B5EF4-FFF2-40B4-BE49-F238E27FC236}">
                <a16:creationId xmlns:a16="http://schemas.microsoft.com/office/drawing/2014/main" id="{E8332086-B69C-4408-B47D-1BAE3C5ADE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4075" y="2946400"/>
            <a:ext cx="2905125" cy="3381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8" name="Text Box 7">
            <a:extLst>
              <a:ext uri="{FF2B5EF4-FFF2-40B4-BE49-F238E27FC236}">
                <a16:creationId xmlns:a16="http://schemas.microsoft.com/office/drawing/2014/main" id="{12BFA94D-1219-4B59-8677-BA242555E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687638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buffer</a:t>
            </a:r>
            <a:endParaRPr lang="zh-TW" altLang="zh-TW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>
            <a:extLst>
              <a:ext uri="{FF2B5EF4-FFF2-40B4-BE49-F238E27FC236}">
                <a16:creationId xmlns:a16="http://schemas.microsoft.com/office/drawing/2014/main" id="{2DE101AC-C8BA-4B81-859E-C938548C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72707" name="投影片編號版面配置區 3">
            <a:extLst>
              <a:ext uri="{FF2B5EF4-FFF2-40B4-BE49-F238E27FC236}">
                <a16:creationId xmlns:a16="http://schemas.microsoft.com/office/drawing/2014/main" id="{A2980A95-5071-48E1-92EF-2E9EB606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6BFA0E-0C54-47C7-8CE8-371590F56A71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AC01F579-2B4A-41BB-B11A-02B36823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83405" r="-1208" b="-1538"/>
          <a:stretch>
            <a:fillRect/>
          </a:stretch>
        </p:blipFill>
        <p:spPr bwMode="auto">
          <a:xfrm>
            <a:off x="0" y="1628775"/>
            <a:ext cx="89820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Line 4">
            <a:extLst>
              <a:ext uri="{FF2B5EF4-FFF2-40B4-BE49-F238E27FC236}">
                <a16:creationId xmlns:a16="http://schemas.microsoft.com/office/drawing/2014/main" id="{F8BEE3A3-7F3F-488F-A42A-647D12BA79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3213100"/>
            <a:ext cx="2087562" cy="16557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0" name="Line 5">
            <a:extLst>
              <a:ext uri="{FF2B5EF4-FFF2-40B4-BE49-F238E27FC236}">
                <a16:creationId xmlns:a16="http://schemas.microsoft.com/office/drawing/2014/main" id="{8279CD57-CEC8-42B1-AA0C-A43EC0114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338" y="3068638"/>
            <a:ext cx="1296987" cy="144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1" name="Text Box 6">
            <a:extLst>
              <a:ext uri="{FF2B5EF4-FFF2-40B4-BE49-F238E27FC236}">
                <a16:creationId xmlns:a16="http://schemas.microsoft.com/office/drawing/2014/main" id="{69FA6EFF-C8D1-4B6E-B493-EEF62131B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510088"/>
            <a:ext cx="2376488" cy="574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註：所有標註的中括號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zh-TW" altLang="en-US" sz="1200">
                <a:solidFill>
                  <a:srgbClr val="FF6600"/>
                </a:solidFill>
                <a:latin typeface="Cambria-Bold"/>
              </a:rPr>
              <a:t>小括號，例如：</a:t>
            </a:r>
            <a:r>
              <a:rPr lang="en-US" altLang="zh-TW" sz="1200">
                <a:solidFill>
                  <a:srgbClr val="FF6600"/>
                </a:solidFill>
                <a:latin typeface="Cambria-Bold"/>
              </a:rPr>
              <a:t>[0] </a:t>
            </a:r>
            <a:r>
              <a:rPr lang="en-US" altLang="zh-TW" sz="1200">
                <a:solidFill>
                  <a:srgbClr val="FF6600"/>
                </a:solidFill>
                <a:latin typeface="Cambria-Bold"/>
                <a:sym typeface="Wingdings" panose="05000000000000000000" pitchFamily="2" charset="2"/>
              </a:rPr>
              <a:t></a:t>
            </a:r>
            <a:r>
              <a:rPr lang="en-US" altLang="zh-TW" sz="1200">
                <a:solidFill>
                  <a:srgbClr val="FF6600"/>
                </a:solidFill>
                <a:latin typeface="Cambria-Bold"/>
              </a:rPr>
              <a:t> </a:t>
            </a:r>
            <a:r>
              <a:rPr lang="en-US" altLang="zh-TW" sz="1200">
                <a:solidFill>
                  <a:srgbClr val="0000FF"/>
                </a:solidFill>
                <a:latin typeface="Cambria-Bold"/>
              </a:rPr>
              <a:t>(</a:t>
            </a:r>
            <a:r>
              <a:rPr lang="en-US" altLang="zh-TW" sz="1200">
                <a:solidFill>
                  <a:srgbClr val="FF6600"/>
                </a:solidFill>
                <a:latin typeface="Cambria-Bold"/>
              </a:rPr>
              <a:t>0</a:t>
            </a:r>
            <a:r>
              <a:rPr lang="en-US" altLang="zh-TW" sz="1200">
                <a:solidFill>
                  <a:srgbClr val="0000FF"/>
                </a:solidFill>
                <a:latin typeface="Cambria-Bold"/>
              </a:rPr>
              <a:t>)</a:t>
            </a:r>
            <a:endParaRPr lang="zh-TW" altLang="zh-TW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33" name="Picture 9">
            <a:extLst>
              <a:ext uri="{FF2B5EF4-FFF2-40B4-BE49-F238E27FC236}">
                <a16:creationId xmlns:a16="http://schemas.microsoft.com/office/drawing/2014/main" id="{DDD9216A-4C23-417D-9CD6-642809AD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25463"/>
            <a:ext cx="581660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投影片編號版面配置區 5">
            <a:extLst>
              <a:ext uri="{FF2B5EF4-FFF2-40B4-BE49-F238E27FC236}">
                <a16:creationId xmlns:a16="http://schemas.microsoft.com/office/drawing/2014/main" id="{EF74369E-551D-446E-AC19-4750498A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AEF818-0019-4E76-82A1-CB1DB304DE24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C73D13C2-CA27-4838-9DC2-EE14AB4838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15888"/>
            <a:ext cx="7772400" cy="5065712"/>
          </a:xfrm>
        </p:spPr>
        <p:txBody>
          <a:bodyPr/>
          <a:lstStyle/>
          <a:p>
            <a:pPr eaLnBrk="1" hangingPunct="1"/>
            <a:r>
              <a:rPr lang="en-US" altLang="zh-TW"/>
              <a:t>4</a:t>
            </a:r>
            <a:r>
              <a:rPr lang="zh-TW" altLang="en-US"/>
              <a:t>-</a:t>
            </a:r>
            <a:r>
              <a:rPr lang="en-US" altLang="zh-TW"/>
              <a:t>bit register with parallel load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C436580A-7A00-4640-BA1B-67CCAE85B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901700"/>
            <a:ext cx="655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load'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A4021DBA-82B9-4429-BC32-A60E04C56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693863"/>
            <a:ext cx="608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autoUpdateAnimBg="0"/>
      <p:bldP spid="103429" grpId="0" autoUpdateAnimBg="0"/>
      <p:bldP spid="103430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編號版面配置區 5">
            <a:extLst>
              <a:ext uri="{FF2B5EF4-FFF2-40B4-BE49-F238E27FC236}">
                <a16:creationId xmlns:a16="http://schemas.microsoft.com/office/drawing/2014/main" id="{C4AC6A41-6C20-46E9-B153-9AFAA0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0FF88B-2894-4595-8197-B6DB42EF955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812A0B65-379A-4D2E-B229-3DB33B4F7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34950"/>
            <a:ext cx="7793038" cy="601663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6.3</a:t>
            </a:r>
            <a:r>
              <a:rPr lang="zh-TW" altLang="en-US"/>
              <a:t> </a:t>
            </a:r>
            <a:r>
              <a:rPr lang="en-US" altLang="zh-TW"/>
              <a:t>(Synchronous Counter)</a:t>
            </a:r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173FB814-8BBE-4ECB-89BE-E018AC17C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13" y="404813"/>
            <a:ext cx="7793037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3200">
              <a:solidFill>
                <a:schemeClr val="tx2"/>
              </a:solidFill>
            </a:endParaRPr>
          </a:p>
        </p:txBody>
      </p:sp>
      <p:pic>
        <p:nvPicPr>
          <p:cNvPr id="73733" name="Picture 7">
            <a:extLst>
              <a:ext uri="{FF2B5EF4-FFF2-40B4-BE49-F238E27FC236}">
                <a16:creationId xmlns:a16="http://schemas.microsoft.com/office/drawing/2014/main" id="{FD0F70AE-D12D-4E55-91E0-D0E72E26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81075"/>
            <a:ext cx="7800975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82405A07-4F52-4CC6-86D7-F317D585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74755" name="投影片編號版面配置區 3">
            <a:extLst>
              <a:ext uri="{FF2B5EF4-FFF2-40B4-BE49-F238E27FC236}">
                <a16:creationId xmlns:a16="http://schemas.microsoft.com/office/drawing/2014/main" id="{08EE7E9F-76D5-49A5-BCB9-7FAA4BD5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FBDADB-B873-43E2-96BD-67754AB62A30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17F9072A-D4C6-4ADE-83C6-D1066ACD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89789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Line 5">
            <a:extLst>
              <a:ext uri="{FF2B5EF4-FFF2-40B4-BE49-F238E27FC236}">
                <a16:creationId xmlns:a16="http://schemas.microsoft.com/office/drawing/2014/main" id="{3F0064F8-F529-4AAB-ABEB-D77DFF758F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0075" y="1130300"/>
            <a:ext cx="1149350" cy="4048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58" name="Text Box 6">
            <a:extLst>
              <a:ext uri="{FF2B5EF4-FFF2-40B4-BE49-F238E27FC236}">
                <a16:creationId xmlns:a16="http://schemas.microsoft.com/office/drawing/2014/main" id="{43C2D501-5B03-4A48-AD99-CBCCC1877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425" y="727075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Load_vhdl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is</a:t>
            </a:r>
            <a:endParaRPr lang="zh-TW" altLang="zh-TW"/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1877A72E-847B-49C7-892D-EFEC8A38A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1104900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Unsigned</a:t>
            </a:r>
            <a:endParaRPr lang="zh-TW" altLang="zh-TW"/>
          </a:p>
        </p:txBody>
      </p:sp>
      <p:sp>
        <p:nvSpPr>
          <p:cNvPr id="74760" name="Line 8">
            <a:extLst>
              <a:ext uri="{FF2B5EF4-FFF2-40B4-BE49-F238E27FC236}">
                <a16:creationId xmlns:a16="http://schemas.microsoft.com/office/drawing/2014/main" id="{7286E289-46AC-443D-AF84-CAF9481ED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0075" y="1281113"/>
            <a:ext cx="2863850" cy="5619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1" name="Line 9">
            <a:extLst>
              <a:ext uri="{FF2B5EF4-FFF2-40B4-BE49-F238E27FC236}">
                <a16:creationId xmlns:a16="http://schemas.microsoft.com/office/drawing/2014/main" id="{698B75B6-1B76-4424-B36E-7CD0D7375E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90775" y="1235075"/>
            <a:ext cx="25400" cy="5429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2" name="Text Box 10">
            <a:extLst>
              <a:ext uri="{FF2B5EF4-FFF2-40B4-BE49-F238E27FC236}">
                <a16:creationId xmlns:a16="http://schemas.microsoft.com/office/drawing/2014/main" id="{6104F567-A565-47C9-93D9-4BF42D8A8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0" y="749300"/>
            <a:ext cx="140017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buffer</a:t>
            </a:r>
            <a:endParaRPr lang="zh-TW" altLang="zh-TW"/>
          </a:p>
        </p:txBody>
      </p:sp>
      <p:sp>
        <p:nvSpPr>
          <p:cNvPr id="74763" name="Line 11">
            <a:extLst>
              <a:ext uri="{FF2B5EF4-FFF2-40B4-BE49-F238E27FC236}">
                <a16:creationId xmlns:a16="http://schemas.microsoft.com/office/drawing/2014/main" id="{F9FB365C-9246-42C5-B528-B2B30AFB3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688" y="3957638"/>
            <a:ext cx="957262" cy="9112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4" name="Text Box 12">
            <a:extLst>
              <a:ext uri="{FF2B5EF4-FFF2-40B4-BE49-F238E27FC236}">
                <a16:creationId xmlns:a16="http://schemas.microsoft.com/office/drawing/2014/main" id="{94B14D6E-EDF7-4A9F-A5F9-C5CC16E31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275" y="4743450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"1111"</a:t>
            </a:r>
            <a:endParaRPr lang="zh-TW" altLang="zh-TW"/>
          </a:p>
        </p:txBody>
      </p:sp>
      <p:sp>
        <p:nvSpPr>
          <p:cNvPr id="74765" name="Line 13">
            <a:extLst>
              <a:ext uri="{FF2B5EF4-FFF2-40B4-BE49-F238E27FC236}">
                <a16:creationId xmlns:a16="http://schemas.microsoft.com/office/drawing/2014/main" id="{485E149E-590B-4E15-AE05-9B64E9E8F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1938" y="2774950"/>
            <a:ext cx="3171825" cy="809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6" name="Text Box 14">
            <a:extLst>
              <a:ext uri="{FF2B5EF4-FFF2-40B4-BE49-F238E27FC236}">
                <a16:creationId xmlns:a16="http://schemas.microsoft.com/office/drawing/2014/main" id="{F96FC6C6-4EC5-489F-9DE2-860F1CF8D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2555875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Load_vhdl;</a:t>
            </a:r>
            <a:endParaRPr lang="zh-TW" altLang="zh-TW"/>
          </a:p>
        </p:txBody>
      </p:sp>
      <p:sp>
        <p:nvSpPr>
          <p:cNvPr id="74767" name="Line 15">
            <a:extLst>
              <a:ext uri="{FF2B5EF4-FFF2-40B4-BE49-F238E27FC236}">
                <a16:creationId xmlns:a16="http://schemas.microsoft.com/office/drawing/2014/main" id="{3DF74143-7FB4-42B2-8780-FB8C3B1B3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475" y="5397500"/>
            <a:ext cx="733425" cy="381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8" name="Text Box 16">
            <a:extLst>
              <a:ext uri="{FF2B5EF4-FFF2-40B4-BE49-F238E27FC236}">
                <a16:creationId xmlns:a16="http://schemas.microsoft.com/office/drawing/2014/main" id="{E095128C-1D58-481A-AA04-25162D6F5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113" y="5400675"/>
            <a:ext cx="4067175" cy="1412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請修改為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if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Clear_b'event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and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Clear_b = '0'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then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A_count &lt;= "0000";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elsif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CLK'event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and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CLK = '1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then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if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Load = '1'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then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A_count &lt;= Data_in;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elsif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Count = '1'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then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A_count &lt;= A_count + "0001";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else 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A_count &lt;= A_count; -- Redundant statement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end if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;</a:t>
            </a:r>
            <a:endParaRPr lang="zh-TW" altLang="zh-TW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5">
            <a:extLst>
              <a:ext uri="{FF2B5EF4-FFF2-40B4-BE49-F238E27FC236}">
                <a16:creationId xmlns:a16="http://schemas.microsoft.com/office/drawing/2014/main" id="{0E29601C-20B4-4A91-BAD2-68CD96FE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A96BAA-E674-4B68-B9FE-72BFE1562F78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91601CF6-D833-49DE-9B1C-530B71A3C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8913"/>
            <a:ext cx="7793038" cy="601662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HDL Example 6.4 (Ripple Counter)</a:t>
            </a:r>
          </a:p>
        </p:txBody>
      </p:sp>
      <p:pic>
        <p:nvPicPr>
          <p:cNvPr id="75780" name="Picture 8">
            <a:extLst>
              <a:ext uri="{FF2B5EF4-FFF2-40B4-BE49-F238E27FC236}">
                <a16:creationId xmlns:a16="http://schemas.microsoft.com/office/drawing/2014/main" id="{5A51F4B1-A991-44A5-AA00-4DBE2201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052513"/>
            <a:ext cx="5341938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5">
            <a:extLst>
              <a:ext uri="{FF2B5EF4-FFF2-40B4-BE49-F238E27FC236}">
                <a16:creationId xmlns:a16="http://schemas.microsoft.com/office/drawing/2014/main" id="{4439D11E-AE33-41A3-A294-404DC45B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1B3036-B298-483B-8C3F-2D1741855620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0BD84398-57F1-4105-9FA5-555A007AC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8913"/>
            <a:ext cx="7793038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200">
                <a:solidFill>
                  <a:schemeClr val="tx2"/>
                </a:solidFill>
              </a:rPr>
              <a:t>HDL Example 6.4 (</a:t>
            </a:r>
            <a:r>
              <a:rPr lang="en-US" altLang="zh-TW" sz="3200" i="1">
                <a:solidFill>
                  <a:schemeClr val="tx2"/>
                </a:solidFill>
              </a:rPr>
              <a:t>cont</a:t>
            </a:r>
            <a:r>
              <a:rPr lang="en-US" altLang="zh-TW" sz="3200">
                <a:solidFill>
                  <a:schemeClr val="tx2"/>
                </a:solidFill>
              </a:rPr>
              <a:t>.)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9EB471D0-5379-49A0-9B51-001366318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52546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>
            <a:extLst>
              <a:ext uri="{FF2B5EF4-FFF2-40B4-BE49-F238E27FC236}">
                <a16:creationId xmlns:a16="http://schemas.microsoft.com/office/drawing/2014/main" id="{7FA97270-B47D-4865-B9AE-7524A42E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77827" name="投影片編號版面配置區 3">
            <a:extLst>
              <a:ext uri="{FF2B5EF4-FFF2-40B4-BE49-F238E27FC236}">
                <a16:creationId xmlns:a16="http://schemas.microsoft.com/office/drawing/2014/main" id="{B65F4617-F6DE-4CE4-A424-60010E39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883F29-D221-49D2-AFB2-F9907AC34E9B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7828" name="文字方塊 1">
            <a:extLst>
              <a:ext uri="{FF2B5EF4-FFF2-40B4-BE49-F238E27FC236}">
                <a16:creationId xmlns:a16="http://schemas.microsoft.com/office/drawing/2014/main" id="{1655DA03-1A96-4575-A2A2-3341283E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41438"/>
            <a:ext cx="7885112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Practice Exercise 6.3 – Verilog </a:t>
            </a: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The bits of a four-bit ripple counter are labelled A3, A2, A1, and A0. If the flip-flops of the counter are instantiated and interconnected as shown in the text below, the counter fails to function correctly. Find the error in the code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	Comp_D_flip_flop F0 (A0, Count, Reset);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	Comp_D_flip_flop F1 (A1, A0, Reset);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	Comp_D_flip_flop F2 (A2, A3, Reset);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	Comp_D_flip_flop F3 (A3, A1, Reset);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Answer: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Flip-flops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2 and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3 are not clocked correctly. In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2, replace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3 by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1. In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3, replace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1 by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2.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>
            <a:extLst>
              <a:ext uri="{FF2B5EF4-FFF2-40B4-BE49-F238E27FC236}">
                <a16:creationId xmlns:a16="http://schemas.microsoft.com/office/drawing/2014/main" id="{F873C270-0EF0-4590-A33D-3A63E5E9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78851" name="投影片編號版面配置區 3">
            <a:extLst>
              <a:ext uri="{FF2B5EF4-FFF2-40B4-BE49-F238E27FC236}">
                <a16:creationId xmlns:a16="http://schemas.microsoft.com/office/drawing/2014/main" id="{0E0B0754-E825-45E4-BFF6-F16676D6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7823C0-A530-479C-A762-6A63D3FF37C6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8852" name="Picture 4">
            <a:extLst>
              <a:ext uri="{FF2B5EF4-FFF2-40B4-BE49-F238E27FC236}">
                <a16:creationId xmlns:a16="http://schemas.microsoft.com/office/drawing/2014/main" id="{1A2C3526-EC65-4AED-8020-D5885CFF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125538"/>
            <a:ext cx="903287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Line 5">
            <a:extLst>
              <a:ext uri="{FF2B5EF4-FFF2-40B4-BE49-F238E27FC236}">
                <a16:creationId xmlns:a16="http://schemas.microsoft.com/office/drawing/2014/main" id="{88FF2883-74A4-4BDB-AADF-D13FBA21AA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41525" y="1231900"/>
            <a:ext cx="2746375" cy="8286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DD6EA346-565C-4536-9345-CD6C5F9F9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927100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00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buffer</a:t>
            </a:r>
            <a:endParaRPr lang="zh-TW" altLang="zh-TW"/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3AA1D05C-E159-4570-877F-46FDE9A5C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27538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elseif</a:t>
            </a:r>
            <a:endParaRPr lang="zh-TW" altLang="zh-TW"/>
          </a:p>
        </p:txBody>
      </p:sp>
      <p:sp>
        <p:nvSpPr>
          <p:cNvPr id="78856" name="Text Box 8">
            <a:extLst>
              <a:ext uri="{FF2B5EF4-FFF2-40B4-BE49-F238E27FC236}">
                <a16:creationId xmlns:a16="http://schemas.microsoft.com/office/drawing/2014/main" id="{32858BD9-D289-453A-A932-94D9AACEC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5414963"/>
            <a:ext cx="153352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Arial" panose="020B0604020202020204" pitchFamily="34" charset="0"/>
              </a:rPr>
              <a:t>endif</a:t>
            </a:r>
            <a:endParaRPr lang="zh-TW" altLang="zh-TW"/>
          </a:p>
        </p:txBody>
      </p:sp>
      <p:sp>
        <p:nvSpPr>
          <p:cNvPr id="78857" name="Line 9">
            <a:extLst>
              <a:ext uri="{FF2B5EF4-FFF2-40B4-BE49-F238E27FC236}">
                <a16:creationId xmlns:a16="http://schemas.microsoft.com/office/drawing/2014/main" id="{C62CE627-A1D9-4A8A-817D-6F73FD55C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4437063"/>
            <a:ext cx="2735263" cy="117951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8858" name="Line 10">
            <a:extLst>
              <a:ext uri="{FF2B5EF4-FFF2-40B4-BE49-F238E27FC236}">
                <a16:creationId xmlns:a16="http://schemas.microsoft.com/office/drawing/2014/main" id="{403FB8DD-76DF-407A-AEE2-C04207575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5275" y="4143375"/>
            <a:ext cx="2778125" cy="5810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>
            <a:extLst>
              <a:ext uri="{FF2B5EF4-FFF2-40B4-BE49-F238E27FC236}">
                <a16:creationId xmlns:a16="http://schemas.microsoft.com/office/drawing/2014/main" id="{AA1757A1-6DFA-4151-9415-005D12CF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79875" name="投影片編號版面配置區 3">
            <a:extLst>
              <a:ext uri="{FF2B5EF4-FFF2-40B4-BE49-F238E27FC236}">
                <a16:creationId xmlns:a16="http://schemas.microsoft.com/office/drawing/2014/main" id="{DEA3BFFC-46A6-4CC5-9F75-736A2DE6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1102A1-BBAE-4529-9A12-2E77F6E5ED4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9876" name="Picture 4">
            <a:extLst>
              <a:ext uri="{FF2B5EF4-FFF2-40B4-BE49-F238E27FC236}">
                <a16:creationId xmlns:a16="http://schemas.microsoft.com/office/drawing/2014/main" id="{0471A24F-BC1F-4E42-BA03-9D49A75C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12875"/>
            <a:ext cx="89312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Line 5">
            <a:extLst>
              <a:ext uri="{FF2B5EF4-FFF2-40B4-BE49-F238E27FC236}">
                <a16:creationId xmlns:a16="http://schemas.microsoft.com/office/drawing/2014/main" id="{55F7B6BB-078F-4318-83AF-D5BCAFF7B3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2388" y="1196975"/>
            <a:ext cx="1933575" cy="4857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CF82EC25-4F31-41D5-A7C7-A7894D345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836613"/>
            <a:ext cx="1533525" cy="635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Logic;</a:t>
            </a:r>
            <a:endParaRPr lang="zh-TW" altLang="zh-TW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B823F149-D0CB-41EE-AECA-FB3A2318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80899" name="投影片編號版面配置區 3">
            <a:extLst>
              <a:ext uri="{FF2B5EF4-FFF2-40B4-BE49-F238E27FC236}">
                <a16:creationId xmlns:a16="http://schemas.microsoft.com/office/drawing/2014/main" id="{64DBABDE-D2F6-4531-8FE1-667FC4D3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128F04-CEAD-484B-8F4F-FC4DC9DE59D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3DDF4A44-FEAD-4ED5-917B-33EB4D790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58"/>
          <a:stretch>
            <a:fillRect/>
          </a:stretch>
        </p:blipFill>
        <p:spPr bwMode="auto">
          <a:xfrm>
            <a:off x="323850" y="1341438"/>
            <a:ext cx="876935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Line 5">
            <a:extLst>
              <a:ext uri="{FF2B5EF4-FFF2-40B4-BE49-F238E27FC236}">
                <a16:creationId xmlns:a16="http://schemas.microsoft.com/office/drawing/2014/main" id="{12B4B384-6FF5-4C08-8C6C-DC8C0554B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4150" y="4762500"/>
            <a:ext cx="100012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2" name="Text Box 6">
            <a:extLst>
              <a:ext uri="{FF2B5EF4-FFF2-40B4-BE49-F238E27FC236}">
                <a16:creationId xmlns:a16="http://schemas.microsoft.com/office/drawing/2014/main" id="{D2B44A1D-60F7-4A1C-958D-AB9708B7F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522788"/>
            <a:ext cx="3133725" cy="635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>
                <a:solidFill>
                  <a:srgbClr val="0000FF"/>
                </a:solidFill>
                <a:latin typeface="Times New Roman" panose="02020603050405020304" pitchFamily="18" charset="0"/>
              </a:rPr>
              <a:t>這兩行之間請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插入一行</a:t>
            </a:r>
            <a:endParaRPr lang="zh-TW" altLang="en-US" sz="12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end component</a:t>
            </a:r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;</a:t>
            </a:r>
            <a:endParaRPr lang="zh-TW" altLang="zh-TW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1">
            <a:extLst>
              <a:ext uri="{FF2B5EF4-FFF2-40B4-BE49-F238E27FC236}">
                <a16:creationId xmlns:a16="http://schemas.microsoft.com/office/drawing/2014/main" id="{E7E67281-1F36-4809-BB83-61052B33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VHDL Example</a:t>
            </a:r>
            <a:endParaRPr lang="zh-TW" altLang="en-US"/>
          </a:p>
        </p:txBody>
      </p:sp>
      <p:sp>
        <p:nvSpPr>
          <p:cNvPr id="81923" name="投影片編號版面配置區 3">
            <a:extLst>
              <a:ext uri="{FF2B5EF4-FFF2-40B4-BE49-F238E27FC236}">
                <a16:creationId xmlns:a16="http://schemas.microsoft.com/office/drawing/2014/main" id="{93F86498-499B-4B6D-BBC4-DB614C43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E2BB9B-540D-4750-8FF2-A696CB4406B3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F405D4CC-F4A7-4192-ACC8-290652E5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49242" b="552"/>
          <a:stretch>
            <a:fillRect/>
          </a:stretch>
        </p:blipFill>
        <p:spPr bwMode="auto">
          <a:xfrm>
            <a:off x="165100" y="1557338"/>
            <a:ext cx="89789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Line 4">
            <a:extLst>
              <a:ext uri="{FF2B5EF4-FFF2-40B4-BE49-F238E27FC236}">
                <a16:creationId xmlns:a16="http://schemas.microsoft.com/office/drawing/2014/main" id="{4CBBF2FB-9CBE-4948-8B94-7D8A1A8E63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813" y="1412875"/>
            <a:ext cx="2381250" cy="11525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26" name="Text Box 5">
            <a:extLst>
              <a:ext uri="{FF2B5EF4-FFF2-40B4-BE49-F238E27FC236}">
                <a16:creationId xmlns:a16="http://schemas.microsoft.com/office/drawing/2014/main" id="{C3B59BD4-26E4-4E9B-9DC0-93A7CD10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1071563"/>
            <a:ext cx="1733550" cy="762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process (); </a:t>
            </a:r>
            <a:r>
              <a:rPr lang="en-US" altLang="zh-TW" sz="1200" b="1">
                <a:solidFill>
                  <a:srgbClr val="FF6600"/>
                </a:solidFill>
                <a:latin typeface="Cambria-Bold"/>
              </a:rPr>
              <a:t>begin</a:t>
            </a:r>
            <a:endParaRPr lang="zh-TW" altLang="zh-TW"/>
          </a:p>
        </p:txBody>
      </p:sp>
      <p:sp>
        <p:nvSpPr>
          <p:cNvPr id="81927" name="Line 6">
            <a:extLst>
              <a:ext uri="{FF2B5EF4-FFF2-40B4-BE49-F238E27FC236}">
                <a16:creationId xmlns:a16="http://schemas.microsoft.com/office/drawing/2014/main" id="{FF552968-3B14-43CB-954D-5733B6690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7988" y="2949575"/>
            <a:ext cx="2582862" cy="101758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28" name="Line 7">
            <a:extLst>
              <a:ext uri="{FF2B5EF4-FFF2-40B4-BE49-F238E27FC236}">
                <a16:creationId xmlns:a16="http://schemas.microsoft.com/office/drawing/2014/main" id="{43BD9C7C-0425-4111-9F95-198593194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7200" y="4221163"/>
            <a:ext cx="253365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29" name="Text Box 8">
            <a:extLst>
              <a:ext uri="{FF2B5EF4-FFF2-40B4-BE49-F238E27FC236}">
                <a16:creationId xmlns:a16="http://schemas.microsoft.com/office/drawing/2014/main" id="{34DAE0DC-D4C8-43C0-9DE7-6FCF8131E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970463"/>
            <a:ext cx="1733550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&lt;= '1'</a:t>
            </a:r>
            <a:endParaRPr lang="zh-TW" altLang="zh-TW"/>
          </a:p>
        </p:txBody>
      </p:sp>
      <p:sp>
        <p:nvSpPr>
          <p:cNvPr id="81930" name="Line 9">
            <a:extLst>
              <a:ext uri="{FF2B5EF4-FFF2-40B4-BE49-F238E27FC236}">
                <a16:creationId xmlns:a16="http://schemas.microsoft.com/office/drawing/2014/main" id="{F912AF11-9849-424D-AE57-B898F860F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7200" y="4810125"/>
            <a:ext cx="2333625" cy="381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31" name="Line 10">
            <a:extLst>
              <a:ext uri="{FF2B5EF4-FFF2-40B4-BE49-F238E27FC236}">
                <a16:creationId xmlns:a16="http://schemas.microsoft.com/office/drawing/2014/main" id="{CB92E602-F08E-4665-8550-65048A3660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7975" y="1833563"/>
            <a:ext cx="2351088" cy="20097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32" name="Text Box 11">
            <a:extLst>
              <a:ext uri="{FF2B5EF4-FFF2-40B4-BE49-F238E27FC236}">
                <a16:creationId xmlns:a16="http://schemas.microsoft.com/office/drawing/2014/main" id="{E271A00C-52FF-46B8-8C93-7B4598AF7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3859213"/>
            <a:ext cx="1733550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200" b="1">
                <a:solidFill>
                  <a:srgbClr val="008080"/>
                </a:solidFill>
                <a:latin typeface="Times New Roman" panose="02020603050405020304" pitchFamily="18" charset="0"/>
              </a:rPr>
              <a:t>註：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請</a:t>
            </a:r>
            <a:r>
              <a:rPr lang="zh-TW" altLang="en-US" sz="1200">
                <a:solidFill>
                  <a:srgbClr val="0000FF"/>
                </a:solidFill>
                <a:latin typeface="Times" panose="02020603050405020304" pitchFamily="18" charset="0"/>
              </a:rPr>
              <a:t>修改</a:t>
            </a:r>
            <a:r>
              <a:rPr lang="zh-TW" altLang="en-US" sz="1200" b="1">
                <a:solidFill>
                  <a:srgbClr val="0000FF"/>
                </a:solidFill>
                <a:latin typeface="Times New Roman" panose="02020603050405020304" pitchFamily="18" charset="0"/>
              </a:rPr>
              <a:t>為</a:t>
            </a:r>
          </a:p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Times New Roman" panose="02020603050405020304" pitchFamily="18" charset="0"/>
              </a:rPr>
              <a:t>&lt;= '0'</a:t>
            </a:r>
            <a:endParaRPr lang="zh-TW" altLang="zh-TW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5">
            <a:extLst>
              <a:ext uri="{FF2B5EF4-FFF2-40B4-BE49-F238E27FC236}">
                <a16:creationId xmlns:a16="http://schemas.microsoft.com/office/drawing/2014/main" id="{D77DF838-ADF1-4935-8C35-00C27FA7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B0CDB7-C87F-4EC2-9F23-48DB4E078FA5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AF55986D-7FD7-4A04-9C3F-450523E29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8913"/>
            <a:ext cx="7793038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200">
                <a:solidFill>
                  <a:schemeClr val="tx2"/>
                </a:solidFill>
              </a:rPr>
              <a:t>Simulation Output of HDL Example 6.4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82948" name="Picture 6">
            <a:extLst>
              <a:ext uri="{FF2B5EF4-FFF2-40B4-BE49-F238E27FC236}">
                <a16:creationId xmlns:a16="http://schemas.microsoft.com/office/drawing/2014/main" id="{A66F6DF9-0A5C-4F3E-9CCF-4CEF2DE9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557338"/>
            <a:ext cx="8891588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03" name="Picture 27">
            <a:extLst>
              <a:ext uri="{FF2B5EF4-FFF2-40B4-BE49-F238E27FC236}">
                <a16:creationId xmlns:a16="http://schemas.microsoft.com/office/drawing/2014/main" id="{0791FB09-322B-43A6-89FE-13731AC3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295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投影片編號版面配置區 5">
            <a:extLst>
              <a:ext uri="{FF2B5EF4-FFF2-40B4-BE49-F238E27FC236}">
                <a16:creationId xmlns:a16="http://schemas.microsoft.com/office/drawing/2014/main" id="{2EB5B881-BE7D-4B8B-804F-929421C8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237011-8F08-4115-9520-987B1F0F659D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69A85882-5BF0-478A-815F-F72E51CBC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6.2</a:t>
            </a:r>
            <a:r>
              <a:rPr lang="zh-TW" altLang="en-US"/>
              <a:t> </a:t>
            </a:r>
            <a:r>
              <a:rPr lang="en-US" altLang="zh-TW"/>
              <a:t>Shift Registers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534BE762-2537-4589-86EF-673C50C915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Shift register</a:t>
            </a:r>
          </a:p>
          <a:p>
            <a:pPr lvl="1" eaLnBrk="1" hangingPunct="1"/>
            <a:r>
              <a:rPr lang="en-US" altLang="zh-TW"/>
              <a:t>a register capable of shifting its binary information in one or both directions</a:t>
            </a:r>
          </a:p>
          <a:p>
            <a:pPr eaLnBrk="1" hangingPunct="1"/>
            <a:r>
              <a:rPr lang="en-US" altLang="zh-TW"/>
              <a:t>Simplest shift register</a:t>
            </a:r>
            <a:endParaRPr lang="zh-TW" altLang="en-US"/>
          </a:p>
        </p:txBody>
      </p:sp>
      <p:sp>
        <p:nvSpPr>
          <p:cNvPr id="101392" name="Text Box 16">
            <a:extLst>
              <a:ext uri="{FF2B5EF4-FFF2-40B4-BE49-F238E27FC236}">
                <a16:creationId xmlns:a16="http://schemas.microsoft.com/office/drawing/2014/main" id="{45D79986-0FB7-44A6-80B9-ADEA4B864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88" y="34464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3" name="Text Box 17">
            <a:extLst>
              <a:ext uri="{FF2B5EF4-FFF2-40B4-BE49-F238E27FC236}">
                <a16:creationId xmlns:a16="http://schemas.microsoft.com/office/drawing/2014/main" id="{CE4FC55A-2F7B-49A9-B5C6-CE9762414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088" y="35988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4" name="Text Box 18">
            <a:extLst>
              <a:ext uri="{FF2B5EF4-FFF2-40B4-BE49-F238E27FC236}">
                <a16:creationId xmlns:a16="http://schemas.microsoft.com/office/drawing/2014/main" id="{9C641EA1-AC31-405B-9C57-49711591F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63" y="34290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5" name="Text Box 19">
            <a:extLst>
              <a:ext uri="{FF2B5EF4-FFF2-40B4-BE49-F238E27FC236}">
                <a16:creationId xmlns:a16="http://schemas.microsoft.com/office/drawing/2014/main" id="{923C3E66-BD43-4A5B-A8CA-75097E5F7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35814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6" name="Text Box 20">
            <a:extLst>
              <a:ext uri="{FF2B5EF4-FFF2-40B4-BE49-F238E27FC236}">
                <a16:creationId xmlns:a16="http://schemas.microsoft.com/office/drawing/2014/main" id="{9D2697EE-B278-45A0-8F0B-B2C99FC3C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3419475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7" name="Text Box 21">
            <a:extLst>
              <a:ext uri="{FF2B5EF4-FFF2-40B4-BE49-F238E27FC236}">
                <a16:creationId xmlns:a16="http://schemas.microsoft.com/office/drawing/2014/main" id="{38D300AC-35EF-4078-AE89-9F3BAF16E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3571875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8" name="Text Box 22">
            <a:extLst>
              <a:ext uri="{FF2B5EF4-FFF2-40B4-BE49-F238E27FC236}">
                <a16:creationId xmlns:a16="http://schemas.microsoft.com/office/drawing/2014/main" id="{714B29EC-F93E-4F5B-AD75-27006A3F1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419475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399" name="Text Box 23">
            <a:extLst>
              <a:ext uri="{FF2B5EF4-FFF2-40B4-BE49-F238E27FC236}">
                <a16:creationId xmlns:a16="http://schemas.microsoft.com/office/drawing/2014/main" id="{2E3D13AB-D51A-4195-8D18-CD63FD3DD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3571875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400" name="Text Box 24">
            <a:extLst>
              <a:ext uri="{FF2B5EF4-FFF2-40B4-BE49-F238E27FC236}">
                <a16:creationId xmlns:a16="http://schemas.microsoft.com/office/drawing/2014/main" id="{4191E3BE-68FE-46E2-A036-C475C2E29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341471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fol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1401" name="Text Box 25">
            <a:extLst>
              <a:ext uri="{FF2B5EF4-FFF2-40B4-BE49-F238E27FC236}">
                <a16:creationId xmlns:a16="http://schemas.microsoft.com/office/drawing/2014/main" id="{71F680C5-B242-45D7-AEC6-5A2580148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788" y="356711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hlink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0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0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 autoUpdateAnimBg="0"/>
      <p:bldP spid="101379" grpId="0" build="p" autoUpdateAnimBg="0" advAuto="0"/>
      <p:bldP spid="101392" grpId="0"/>
      <p:bldP spid="101393" grpId="0"/>
      <p:bldP spid="101394" grpId="0"/>
      <p:bldP spid="101395" grpId="0"/>
      <p:bldP spid="101396" grpId="0"/>
      <p:bldP spid="101397" grpId="0"/>
      <p:bldP spid="101398" grpId="0"/>
      <p:bldP spid="101399" grpId="0"/>
      <p:bldP spid="101400" grpId="0"/>
      <p:bldP spid="10140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5">
            <a:extLst>
              <a:ext uri="{FF2B5EF4-FFF2-40B4-BE49-F238E27FC236}">
                <a16:creationId xmlns:a16="http://schemas.microsoft.com/office/drawing/2014/main" id="{B32ECB31-49D6-4304-B399-914F8BB0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C27CFB-D72F-442C-B5C6-91053779B54D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1CDE4844-36BE-4F12-B599-3EEDD106B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8913"/>
            <a:ext cx="7793038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200">
                <a:solidFill>
                  <a:schemeClr val="tx2"/>
                </a:solidFill>
              </a:rPr>
              <a:t>Simulation Output of HDL Example 6.4</a:t>
            </a:r>
            <a:endParaRPr lang="en-US" altLang="zh-TW" sz="2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83972" name="Picture 6">
            <a:extLst>
              <a:ext uri="{FF2B5EF4-FFF2-40B4-BE49-F238E27FC236}">
                <a16:creationId xmlns:a16="http://schemas.microsoft.com/office/drawing/2014/main" id="{7EA497CA-8EEF-473D-B411-FADC69EA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89296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標題 1">
            <a:extLst>
              <a:ext uri="{FF2B5EF4-FFF2-40B4-BE49-F238E27FC236}">
                <a16:creationId xmlns:a16="http://schemas.microsoft.com/office/drawing/2014/main" id="{1F6C035A-66F8-4290-A02C-3B2FFFCD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84995" name="投影片編號版面配置區 3">
            <a:extLst>
              <a:ext uri="{FF2B5EF4-FFF2-40B4-BE49-F238E27FC236}">
                <a16:creationId xmlns:a16="http://schemas.microsoft.com/office/drawing/2014/main" id="{46F507F9-85D7-4A4E-98BF-6142A1E0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BD7F71-BB20-4382-868C-2C251CEB65FC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4996" name="文字方塊 1">
            <a:extLst>
              <a:ext uri="{FF2B5EF4-FFF2-40B4-BE49-F238E27FC236}">
                <a16:creationId xmlns:a16="http://schemas.microsoft.com/office/drawing/2014/main" id="{142D0638-D8E7-464F-9F66-BFEC5316C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41438"/>
            <a:ext cx="78851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Practice Exercise 6.3 – VHDL </a:t>
            </a: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The bits of a four-bit ripple counter are labeled A3, A2, A1, and A0. If the flip-flops of the counter are instantiated and interconnected as shown below, the counter fails to function correctly. Find the error in the code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F0: Comp_D_flip_flop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port map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(Q =&gt; A0: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out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CLK =&gt; Count, Reset =&gt; Reset);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F1: Comp_D_flip_flop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port map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(Q =&gt; A1: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out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CLK =&gt; A0, Reset =&gt; Reset);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F2: Comp_D_flip_flop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port map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(Q =&gt; A2: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out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CLK =&gt; A3, Reset =&gt; Reset);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F3: Comp_D_flip_flop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port map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(Q =&gt; A3: </a:t>
            </a: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out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CLK =&gt; A1, Reset =&gt; Reset);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Answer: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Flip-flops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2 and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3 are not clocked correctly. In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2, replace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3 by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1. In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3, replace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1 by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A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2.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1">
            <a:extLst>
              <a:ext uri="{FF2B5EF4-FFF2-40B4-BE49-F238E27FC236}">
                <a16:creationId xmlns:a16="http://schemas.microsoft.com/office/drawing/2014/main" id="{757A7FD1-64DD-4C84-BE6A-0AB30A55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/>
              <a:t>Web Search Topics</a:t>
            </a:r>
            <a:endParaRPr lang="zh-TW" altLang="en-US"/>
          </a:p>
        </p:txBody>
      </p:sp>
      <p:sp>
        <p:nvSpPr>
          <p:cNvPr id="86019" name="內容版面配置區 2">
            <a:extLst>
              <a:ext uri="{FF2B5EF4-FFF2-40B4-BE49-F238E27FC236}">
                <a16:creationId xmlns:a16="http://schemas.microsoft.com/office/drawing/2014/main" id="{C8BE62B8-F508-424B-AF98-DA65360B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BCD counter</a:t>
            </a:r>
          </a:p>
          <a:p>
            <a:r>
              <a:rPr lang="en-US" altLang="zh-TW"/>
              <a:t>Johnson counter</a:t>
            </a:r>
          </a:p>
          <a:p>
            <a:r>
              <a:rPr lang="en-US" altLang="zh-TW"/>
              <a:t>Ring counter</a:t>
            </a:r>
          </a:p>
          <a:p>
            <a:r>
              <a:rPr lang="en-US" altLang="zh-TW"/>
              <a:t>Sequence detector</a:t>
            </a:r>
          </a:p>
          <a:p>
            <a:r>
              <a:rPr lang="en-US" altLang="zh-TW"/>
              <a:t>Synchronous counter</a:t>
            </a:r>
          </a:p>
          <a:p>
            <a:r>
              <a:rPr lang="en-US" altLang="zh-TW"/>
              <a:t>Switch-tail ring counter</a:t>
            </a:r>
          </a:p>
          <a:p>
            <a:r>
              <a:rPr lang="en-US" altLang="zh-TW"/>
              <a:t>Up–down counter </a:t>
            </a:r>
          </a:p>
        </p:txBody>
      </p:sp>
      <p:sp>
        <p:nvSpPr>
          <p:cNvPr id="86020" name="投影片編號版面配置區 3">
            <a:extLst>
              <a:ext uri="{FF2B5EF4-FFF2-40B4-BE49-F238E27FC236}">
                <a16:creationId xmlns:a16="http://schemas.microsoft.com/office/drawing/2014/main" id="{33782046-BF10-48EF-9FD9-D53BD45B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A588AB-2B80-49FF-B6D5-47D949E60B28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9686EBBB-23B9-4AB2-AAEB-DF63451B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20483" name="投影片編號版面配置區 3">
            <a:extLst>
              <a:ext uri="{FF2B5EF4-FFF2-40B4-BE49-F238E27FC236}">
                <a16:creationId xmlns:a16="http://schemas.microsoft.com/office/drawing/2014/main" id="{F7CFBE87-260B-416F-9AF8-19C08582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C3D106-AFF9-4659-B0A3-96B98979D5DF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4" name="文字方塊 1">
            <a:extLst>
              <a:ext uri="{FF2B5EF4-FFF2-40B4-BE49-F238E27FC236}">
                <a16:creationId xmlns:a16="http://schemas.microsoft.com/office/drawing/2014/main" id="{7DD19F13-927C-4A06-8D45-D0A54E126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41438"/>
            <a:ext cx="7885112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Practice Exercise 6.1 </a:t>
            </a: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Objective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: Draw the logic diagram of a circuit that suspends the clock action of a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D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flip-flop without gating its clock. Describe the behavior of the circuit.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Tahoma" panose="020B0604030504040204" pitchFamily="34" charset="0"/>
                <a:ea typeface="新細明體" panose="02020500000000000000" pitchFamily="18" charset="-120"/>
              </a:rPr>
              <a:t>Answer: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If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Data_gate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is 0,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Data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is transferred to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Q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with each active edge of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clock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. If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Data_gate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is 1, the value of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Q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is recirculated through the mux-flip-flop path, with the effect that </a:t>
            </a:r>
            <a:r>
              <a:rPr lang="en-US" altLang="zh-TW" sz="1800" i="1">
                <a:latin typeface="Tahoma" panose="020B0604030504040204" pitchFamily="34" charset="0"/>
                <a:ea typeface="新細明體" panose="02020500000000000000" pitchFamily="18" charset="-120"/>
              </a:rPr>
              <a:t>clock </a:t>
            </a:r>
            <a:r>
              <a:rPr lang="en-US" altLang="zh-TW" sz="1800">
                <a:latin typeface="Tahoma" panose="020B0604030504040204" pitchFamily="34" charset="0"/>
                <a:ea typeface="新細明體" panose="02020500000000000000" pitchFamily="18" charset="-120"/>
              </a:rPr>
              <a:t>appears to be suspended. </a:t>
            </a:r>
          </a:p>
        </p:txBody>
      </p:sp>
      <p:pic>
        <p:nvPicPr>
          <p:cNvPr id="20485" name="Picture 4" descr="The data gate contains data 0 and 1. Data enters the D flip flop at D, and the flip flop outputs 1 from Q to the data gate.">
            <a:extLst>
              <a:ext uri="{FF2B5EF4-FFF2-40B4-BE49-F238E27FC236}">
                <a16:creationId xmlns:a16="http://schemas.microsoft.com/office/drawing/2014/main" id="{33135FB0-33C5-4571-9855-399A64C0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565400"/>
            <a:ext cx="50419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6C73247-39F7-4F30-B67B-6F92AAADD7BE}"/>
              </a:ext>
            </a:extLst>
          </p:cNvPr>
          <p:cNvSpPr txBox="1">
            <a:spLocks/>
          </p:cNvSpPr>
          <p:nvPr/>
        </p:nvSpPr>
        <p:spPr bwMode="auto">
          <a:xfrm>
            <a:off x="1116013" y="4652963"/>
            <a:ext cx="17478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標楷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  <a:cs typeface="標楷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sz="2000"/>
              <a:t>Figure PE6.1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5">
            <a:extLst>
              <a:ext uri="{FF2B5EF4-FFF2-40B4-BE49-F238E27FC236}">
                <a16:creationId xmlns:a16="http://schemas.microsoft.com/office/drawing/2014/main" id="{21098B34-6C55-4790-9FC8-6529B46E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3408B-A937-4B16-9311-AE1A54EB24EA}" type="slidenum">
              <a:rPr kumimoji="0" lang="zh-TW" altLang="en-US" sz="1400"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4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35CCCDA-245D-4F46-8A00-4B6B88BBB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D4CEB6E-19B8-4B66-9FAB-377EA3588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Serial transfer</a:t>
            </a:r>
          </a:p>
          <a:p>
            <a:pPr lvl="1" eaLnBrk="1" hangingPunct="1"/>
            <a:r>
              <a:rPr lang="en-US" altLang="zh-TW"/>
              <a:t>Serial transfer</a:t>
            </a:r>
          </a:p>
          <a:p>
            <a:pPr lvl="2" eaLnBrk="1" hangingPunct="1"/>
            <a:r>
              <a:rPr lang="en-US" altLang="zh-TW"/>
              <a:t>Information is transferred one bit at a time</a:t>
            </a:r>
          </a:p>
          <a:p>
            <a:pPr lvl="2" eaLnBrk="1" hangingPunct="1"/>
            <a:r>
              <a:rPr lang="en-US" altLang="zh-TW"/>
              <a:t>shifts the bits out of the source register into the destination register</a:t>
            </a:r>
          </a:p>
          <a:p>
            <a:pPr lvl="1" eaLnBrk="1" hangingPunct="1"/>
            <a:r>
              <a:rPr lang="en-US" altLang="zh-TW"/>
              <a:t>Parallel transfer:</a:t>
            </a:r>
          </a:p>
          <a:p>
            <a:pPr lvl="2" eaLnBrk="1" hangingPunct="1"/>
            <a:r>
              <a:rPr lang="en-US" altLang="zh-TW"/>
              <a:t>All the bits of the register are transferred at the same time</a:t>
            </a:r>
          </a:p>
          <a:p>
            <a:pPr lvl="2" eaLnBrk="1" hangingPunct="1"/>
            <a:endParaRPr lang="en-US" altLang="zh-TW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2648</TotalTime>
  <Words>2026</Words>
  <Application>Microsoft Office PowerPoint</Application>
  <PresentationFormat>如螢幕大小 (4:3)</PresentationFormat>
  <Paragraphs>446</Paragraphs>
  <Slides>72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3" baseType="lpstr">
      <vt:lpstr>Tahoma</vt:lpstr>
      <vt:lpstr>新細明體</vt:lpstr>
      <vt:lpstr>Arial</vt:lpstr>
      <vt:lpstr>標楷體</vt:lpstr>
      <vt:lpstr>Wingdings</vt:lpstr>
      <vt:lpstr>Symbol</vt:lpstr>
      <vt:lpstr>Times New Roman</vt:lpstr>
      <vt:lpstr>Times</vt:lpstr>
      <vt:lpstr>Cambria</vt:lpstr>
      <vt:lpstr>Cambria-Bold</vt:lpstr>
      <vt:lpstr>Blends</vt:lpstr>
      <vt:lpstr>PowerPoint 簡報</vt:lpstr>
      <vt:lpstr>Registers and Counters</vt:lpstr>
      <vt:lpstr>Chapter Objectives</vt:lpstr>
      <vt:lpstr>6.1 Registers</vt:lpstr>
      <vt:lpstr>6.1 Registers</vt:lpstr>
      <vt:lpstr>PowerPoint 簡報</vt:lpstr>
      <vt:lpstr>6.2 Shift Registers</vt:lpstr>
      <vt:lpstr>Practice Exercise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Practice Exercise</vt:lpstr>
      <vt:lpstr>PowerPoint 簡報</vt:lpstr>
      <vt:lpstr>PowerPoint 簡報</vt:lpstr>
      <vt:lpstr>PowerPoint 簡報</vt:lpstr>
      <vt:lpstr>PowerPoint 簡報</vt:lpstr>
      <vt:lpstr>PowerPoint 簡報</vt:lpstr>
      <vt:lpstr>6.3 Ripple Counters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6.4 Synchronous Counters</vt:lpstr>
      <vt:lpstr>PowerPoint 簡報</vt:lpstr>
      <vt:lpstr>PowerPoint 簡報</vt:lpstr>
      <vt:lpstr>BCD counters</vt:lpstr>
      <vt:lpstr>PowerPoint 簡報</vt:lpstr>
      <vt:lpstr>PowerPoint 簡報</vt:lpstr>
      <vt:lpstr>PowerPoint 簡報</vt:lpstr>
      <vt:lpstr>Practice Exercise</vt:lpstr>
      <vt:lpstr>6.5 Other Counters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Johnson counter</vt:lpstr>
      <vt:lpstr>PowerPoint 簡報</vt:lpstr>
      <vt:lpstr>PowerPoint 簡報</vt:lpstr>
      <vt:lpstr>PowerPoint 簡報</vt:lpstr>
      <vt:lpstr>6.6 HDL for Registers and Counters</vt:lpstr>
      <vt:lpstr>HDL Example 6.1 (Universal Shift Register‐Behavioral Model)</vt:lpstr>
      <vt:lpstr>HDL Example 6.1 (Universal Shift Register‐Behavioral Model)</vt:lpstr>
      <vt:lpstr>VHDL Example</vt:lpstr>
      <vt:lpstr>HDL Example 6.2 (Universal Shift Register‐Structural Model)</vt:lpstr>
      <vt:lpstr>HDL Example 6.2 (Universal Shift Register‐Structural Model)</vt:lpstr>
      <vt:lpstr>HDL Example 6.2 (Universal Shift Register‐Structural Model)</vt:lpstr>
      <vt:lpstr>HDL Example 6.2 (Universal Shift Register‐Structural Model)</vt:lpstr>
      <vt:lpstr>VHDL Example</vt:lpstr>
      <vt:lpstr>VHDL Example</vt:lpstr>
      <vt:lpstr>VHDL Example</vt:lpstr>
      <vt:lpstr>VHDL Example</vt:lpstr>
      <vt:lpstr>HDL Example 6.3 (Synchronous Counter)</vt:lpstr>
      <vt:lpstr>VHDL Example</vt:lpstr>
      <vt:lpstr>HDL Example 6.4 (Ripple Counter)</vt:lpstr>
      <vt:lpstr>PowerPoint 簡報</vt:lpstr>
      <vt:lpstr>Practice Exercise</vt:lpstr>
      <vt:lpstr>VHDL Example</vt:lpstr>
      <vt:lpstr>VHDL Example</vt:lpstr>
      <vt:lpstr>VHDL Example</vt:lpstr>
      <vt:lpstr>VHDL Example</vt:lpstr>
      <vt:lpstr>PowerPoint 簡報</vt:lpstr>
      <vt:lpstr>PowerPoint 簡報</vt:lpstr>
      <vt:lpstr>Practice Exercise</vt:lpstr>
      <vt:lpstr>Web Search Topics</vt:lpstr>
    </vt:vector>
  </TitlesOfParts>
  <Company>NCTU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Outline</dc:title>
  <dc:creator>MFC</dc:creator>
  <cp:lastModifiedBy>FennyLee</cp:lastModifiedBy>
  <cp:revision>73</cp:revision>
  <cp:lastPrinted>1601-01-01T00:00:00Z</cp:lastPrinted>
  <dcterms:created xsi:type="dcterms:W3CDTF">2001-02-16T01:36:44Z</dcterms:created>
  <dcterms:modified xsi:type="dcterms:W3CDTF">2019-05-13T03:19:03Z</dcterms:modified>
</cp:coreProperties>
</file>